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25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18288000" cy="10287000"/>
  <p:notesSz cx="6858000" cy="9144000"/>
  <p:embeddedFontLst>
    <p:embeddedFont>
      <p:font typeface="Open Sauce SemiBold Bold" panose="020B0604020202020204" charset="0"/>
      <p:regular r:id="rId73"/>
    </p:embeddedFont>
    <p:embeddedFont>
      <p:font typeface="Open Sans Light" panose="020B0604020202020204" charset="0"/>
      <p:regular r:id="rId74"/>
      <p:italic r:id="rId75"/>
    </p:embeddedFont>
    <p:embeddedFont>
      <p:font typeface="Open Sauce Italics" panose="020B0604020202020204" charset="0"/>
      <p:regular r:id="rId76"/>
    </p:embeddedFont>
    <p:embeddedFont>
      <p:font typeface="CS Gordon Serif" panose="020B0604020202020204" charset="0"/>
      <p:regular r:id="rId77"/>
    </p:embeddedFont>
    <p:embeddedFont>
      <p:font typeface="Sacramento" panose="020B0604020202020204" charset="0"/>
      <p:regular r:id="rId78"/>
    </p:embeddedFont>
    <p:embeddedFont>
      <p:font typeface="Open Sauce Light" panose="020B0604020202020204" charset="0"/>
      <p:regular r:id="rId79"/>
    </p:embeddedFont>
    <p:embeddedFont>
      <p:font typeface="DejaVu Serif Bold" panose="020B0604020202020204" charset="0"/>
      <p:regular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Open Sauce" panose="020B0604020202020204" charset="0"/>
      <p:regular r:id="rId85"/>
    </p:embeddedFont>
    <p:embeddedFont>
      <p:font typeface="Open Sauce Bold" panose="020B0604020202020204" charset="0"/>
      <p:regular r:id="rId86"/>
    </p:embeddedFont>
    <p:embeddedFont>
      <p:font typeface="Noto Sans Bold" panose="020B0604020202020204" charset="0"/>
      <p:regular r:id="rId87"/>
    </p:embeddedFont>
    <p:embeddedFont>
      <p:font typeface="Noto Sans" panose="020B0604020202020204" charset="0"/>
      <p:regular r:id="rId88"/>
      <p:bold r:id="rId89"/>
      <p:italic r:id="rId90"/>
      <p:boldItalic r:id="rId91"/>
    </p:embeddedFont>
    <p:embeddedFont>
      <p:font typeface="Open Sauce Light Bold" panose="020B0604020202020204" charset="0"/>
      <p:regular r:id="rId92"/>
    </p:embeddedFont>
    <p:embeddedFont>
      <p:font typeface="Arimo" panose="020B0604020202020204" charset="0"/>
      <p:regular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svg"/><Relationship Id="rId18" Type="http://schemas.openxmlformats.org/officeDocument/2006/relationships/image" Target="../media/image67.png"/><Relationship Id="rId26" Type="http://schemas.openxmlformats.org/officeDocument/2006/relationships/image" Target="../media/image71.png"/><Relationship Id="rId39" Type="http://schemas.openxmlformats.org/officeDocument/2006/relationships/image" Target="../media/image94.svg"/><Relationship Id="rId21" Type="http://schemas.openxmlformats.org/officeDocument/2006/relationships/image" Target="../media/image76.svg"/><Relationship Id="rId34" Type="http://schemas.openxmlformats.org/officeDocument/2006/relationships/image" Target="../media/image75.png"/><Relationship Id="rId42" Type="http://schemas.openxmlformats.org/officeDocument/2006/relationships/image" Target="../media/image79.png"/><Relationship Id="rId47" Type="http://schemas.openxmlformats.org/officeDocument/2006/relationships/image" Target="../media/image102.svg"/><Relationship Id="rId50" Type="http://schemas.openxmlformats.org/officeDocument/2006/relationships/image" Target="../media/image83.png"/><Relationship Id="rId55" Type="http://schemas.openxmlformats.org/officeDocument/2006/relationships/image" Target="../media/image110.svg"/><Relationship Id="rId7" Type="http://schemas.openxmlformats.org/officeDocument/2006/relationships/image" Target="../media/image62.svg"/><Relationship Id="rId2" Type="http://schemas.openxmlformats.org/officeDocument/2006/relationships/image" Target="../media/image59.png"/><Relationship Id="rId16" Type="http://schemas.openxmlformats.org/officeDocument/2006/relationships/image" Target="../media/image66.png"/><Relationship Id="rId29" Type="http://schemas.openxmlformats.org/officeDocument/2006/relationships/image" Target="../media/image84.svg"/><Relationship Id="rId11" Type="http://schemas.openxmlformats.org/officeDocument/2006/relationships/image" Target="../media/image66.svg"/><Relationship Id="rId24" Type="http://schemas.openxmlformats.org/officeDocument/2006/relationships/image" Target="../media/image70.png"/><Relationship Id="rId32" Type="http://schemas.openxmlformats.org/officeDocument/2006/relationships/image" Target="../media/image74.png"/><Relationship Id="rId37" Type="http://schemas.openxmlformats.org/officeDocument/2006/relationships/image" Target="../media/image92.svg"/><Relationship Id="rId40" Type="http://schemas.openxmlformats.org/officeDocument/2006/relationships/image" Target="../media/image78.png"/><Relationship Id="rId45" Type="http://schemas.openxmlformats.org/officeDocument/2006/relationships/image" Target="../media/image100.svg"/><Relationship Id="rId53" Type="http://schemas.openxmlformats.org/officeDocument/2006/relationships/image" Target="../media/image108.svg"/><Relationship Id="rId58" Type="http://schemas.openxmlformats.org/officeDocument/2006/relationships/image" Target="../media/image87.png"/><Relationship Id="rId5" Type="http://schemas.openxmlformats.org/officeDocument/2006/relationships/image" Target="../media/image60.svg"/><Relationship Id="rId61" Type="http://schemas.openxmlformats.org/officeDocument/2006/relationships/image" Target="../media/image116.svg"/><Relationship Id="rId19" Type="http://schemas.openxmlformats.org/officeDocument/2006/relationships/image" Target="../media/image74.svg"/><Relationship Id="rId14" Type="http://schemas.openxmlformats.org/officeDocument/2006/relationships/image" Target="../media/image65.png"/><Relationship Id="rId22" Type="http://schemas.openxmlformats.org/officeDocument/2006/relationships/image" Target="../media/image69.png"/><Relationship Id="rId27" Type="http://schemas.openxmlformats.org/officeDocument/2006/relationships/image" Target="../media/image82.svg"/><Relationship Id="rId30" Type="http://schemas.openxmlformats.org/officeDocument/2006/relationships/image" Target="../media/image73.png"/><Relationship Id="rId35" Type="http://schemas.openxmlformats.org/officeDocument/2006/relationships/image" Target="../media/image90.svg"/><Relationship Id="rId43" Type="http://schemas.openxmlformats.org/officeDocument/2006/relationships/image" Target="../media/image98.svg"/><Relationship Id="rId48" Type="http://schemas.openxmlformats.org/officeDocument/2006/relationships/image" Target="../media/image82.png"/><Relationship Id="rId56" Type="http://schemas.openxmlformats.org/officeDocument/2006/relationships/image" Target="../media/image86.png"/><Relationship Id="rId8" Type="http://schemas.openxmlformats.org/officeDocument/2006/relationships/image" Target="../media/image62.png"/><Relationship Id="rId51" Type="http://schemas.openxmlformats.org/officeDocument/2006/relationships/image" Target="../media/image106.svg"/><Relationship Id="rId3" Type="http://schemas.openxmlformats.org/officeDocument/2006/relationships/image" Target="../media/image58.svg"/><Relationship Id="rId12" Type="http://schemas.openxmlformats.org/officeDocument/2006/relationships/image" Target="../media/image64.png"/><Relationship Id="rId17" Type="http://schemas.openxmlformats.org/officeDocument/2006/relationships/image" Target="../media/image72.svg"/><Relationship Id="rId25" Type="http://schemas.openxmlformats.org/officeDocument/2006/relationships/image" Target="../media/image80.svg"/><Relationship Id="rId33" Type="http://schemas.openxmlformats.org/officeDocument/2006/relationships/image" Target="../media/image88.svg"/><Relationship Id="rId38" Type="http://schemas.openxmlformats.org/officeDocument/2006/relationships/image" Target="../media/image77.png"/><Relationship Id="rId46" Type="http://schemas.openxmlformats.org/officeDocument/2006/relationships/image" Target="../media/image81.png"/><Relationship Id="rId59" Type="http://schemas.openxmlformats.org/officeDocument/2006/relationships/image" Target="../media/image114.svg"/><Relationship Id="rId20" Type="http://schemas.openxmlformats.org/officeDocument/2006/relationships/image" Target="../media/image68.png"/><Relationship Id="rId41" Type="http://schemas.openxmlformats.org/officeDocument/2006/relationships/image" Target="../media/image96.sv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5" Type="http://schemas.openxmlformats.org/officeDocument/2006/relationships/image" Target="../media/image70.svg"/><Relationship Id="rId23" Type="http://schemas.openxmlformats.org/officeDocument/2006/relationships/image" Target="../media/image78.svg"/><Relationship Id="rId28" Type="http://schemas.openxmlformats.org/officeDocument/2006/relationships/image" Target="../media/image72.png"/><Relationship Id="rId36" Type="http://schemas.openxmlformats.org/officeDocument/2006/relationships/image" Target="../media/image76.png"/><Relationship Id="rId49" Type="http://schemas.openxmlformats.org/officeDocument/2006/relationships/image" Target="../media/image104.svg"/><Relationship Id="rId57" Type="http://schemas.openxmlformats.org/officeDocument/2006/relationships/image" Target="../media/image112.svg"/><Relationship Id="rId10" Type="http://schemas.openxmlformats.org/officeDocument/2006/relationships/image" Target="../media/image63.png"/><Relationship Id="rId31" Type="http://schemas.openxmlformats.org/officeDocument/2006/relationships/image" Target="../media/image86.svg"/><Relationship Id="rId44" Type="http://schemas.openxmlformats.org/officeDocument/2006/relationships/image" Target="../media/image80.png"/><Relationship Id="rId52" Type="http://schemas.openxmlformats.org/officeDocument/2006/relationships/image" Target="../media/image84.png"/><Relationship Id="rId60" Type="http://schemas.openxmlformats.org/officeDocument/2006/relationships/image" Target="../media/image88.png"/><Relationship Id="rId4" Type="http://schemas.openxmlformats.org/officeDocument/2006/relationships/image" Target="../media/image60.png"/><Relationship Id="rId9" Type="http://schemas.openxmlformats.org/officeDocument/2006/relationships/image" Target="../media/image64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677"/>
          <a:stretch>
            <a:fillRect/>
          </a:stretch>
        </p:blipFill>
        <p:spPr>
          <a:xfrm>
            <a:off x="0" y="-10391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91732" y="7752719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3702958" cy="5220946"/>
            <a:chOff x="0" y="0"/>
            <a:chExt cx="18270611" cy="6961261"/>
          </a:xfrm>
        </p:grpSpPr>
        <p:sp>
          <p:nvSpPr>
            <p:cNvPr id="5" name="TextBox 5"/>
            <p:cNvSpPr txBox="1"/>
            <p:nvPr/>
          </p:nvSpPr>
          <p:spPr>
            <a:xfrm>
              <a:off x="0" y="1089880"/>
              <a:ext cx="18270611" cy="5871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38"/>
                </a:lnSpc>
              </a:pPr>
              <a:r>
                <a:rPr lang="en-US" sz="14448" dirty="0">
                  <a:solidFill>
                    <a:srgbClr val="FF8E4F"/>
                  </a:solidFill>
                  <a:latin typeface="Open Sauce SemiBold Bold"/>
                </a:rPr>
                <a:t>Reporting On Our Progress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827061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7">
                  <a:solidFill>
                    <a:srgbClr val="FFFFFF"/>
                  </a:solidFill>
                  <a:latin typeface="Open Sauce"/>
                </a:rPr>
                <a:t>TEAM 6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24430" y="8097933"/>
            <a:ext cx="1181194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uce Light Bold"/>
              </a:rPr>
              <a:t>MIDTERM ASSIGNMENT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FFFFFF"/>
                </a:solidFill>
                <a:latin typeface="Open Sauce" panose="020B0604020202020204" charset="0"/>
              </a:rPr>
              <a:t>Fundamental of Data </a:t>
            </a:r>
            <a:r>
              <a:rPr lang="en-US" sz="2800" dirty="0" smtClean="0">
                <a:solidFill>
                  <a:srgbClr val="FFFFFF"/>
                </a:solidFill>
                <a:latin typeface="Open Sauce" panose="020B0604020202020204" charset="0"/>
              </a:rPr>
              <a:t>Analytics</a:t>
            </a:r>
            <a:endParaRPr lang="en-US" sz="2800" dirty="0">
              <a:solidFill>
                <a:srgbClr val="FFFFFF"/>
              </a:solidFill>
              <a:latin typeface="Open Sauce" panose="020B0604020202020204" charset="0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Subject: Linear Regression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Open Sauce Light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860" t="23043" r="35122" b="12102"/>
          <a:stretch>
            <a:fillRect/>
          </a:stretch>
        </p:blipFill>
        <p:spPr>
          <a:xfrm>
            <a:off x="8131546" y="0"/>
            <a:ext cx="1015645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7081" y="684676"/>
            <a:ext cx="10056741" cy="212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6430" dirty="0">
                <a:solidFill>
                  <a:srgbClr val="828282"/>
                </a:solidFill>
                <a:latin typeface="Open Sauce SemiBold Bold"/>
              </a:rPr>
              <a:t>The table showing variables/metrics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081" y="3717325"/>
            <a:ext cx="7356856" cy="3500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599" dirty="0">
                <a:solidFill>
                  <a:srgbClr val="FFFFFF"/>
                </a:solidFill>
                <a:latin typeface="Open Sauce"/>
              </a:rPr>
              <a:t>Out of 12 variables, there will be 8 quantitative variables and 4 nominal variables</a:t>
            </a:r>
          </a:p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The dependent variable: salary, </a:t>
            </a:r>
            <a:r>
              <a:rPr lang="en-US" sz="2600" dirty="0" err="1">
                <a:solidFill>
                  <a:srgbClr val="FFFFFF"/>
                </a:solidFill>
                <a:latin typeface="Open Sauce"/>
              </a:rPr>
              <a:t>lsalary</a:t>
            </a:r>
            <a:r>
              <a:rPr lang="en-US" sz="2600" dirty="0">
                <a:solidFill>
                  <a:srgbClr val="FFFFFF"/>
                </a:solidFill>
                <a:latin typeface="Open Sauce"/>
              </a:rPr>
              <a:t> </a:t>
            </a:r>
          </a:p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The independent variables will be the remaining 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75389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75389"/>
            <a:chOff x="0" y="0"/>
            <a:chExt cx="6186311" cy="7358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735872"/>
            </a:xfrm>
            <a:custGeom>
              <a:avLst/>
              <a:gdLst/>
              <a:ahLst/>
              <a:cxnLst/>
              <a:rect l="l" t="t" r="r" b="b"/>
              <a:pathLst>
                <a:path w="6186311" h="735872">
                  <a:moveTo>
                    <a:pt x="0" y="0"/>
                  </a:moveTo>
                  <a:lnTo>
                    <a:pt x="6186311" y="0"/>
                  </a:lnTo>
                  <a:lnTo>
                    <a:pt x="6186311" y="735872"/>
                  </a:lnTo>
                  <a:lnTo>
                    <a:pt x="0" y="735872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52535" y="2736307"/>
            <a:ext cx="1698293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828282"/>
                </a:solidFill>
                <a:latin typeface="Open Sauce SemiBold Bold"/>
              </a:rPr>
              <a:t>The relationship between type of company and salary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3921" y="4994076"/>
            <a:ext cx="16735379" cy="529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dirty="0">
                <a:solidFill>
                  <a:srgbClr val="FFFFFF"/>
                </a:solidFill>
                <a:latin typeface="Open Sauce"/>
              </a:rPr>
              <a:t>From the available data, we can know the average remuneration of CEOs by type of company, specifically as follows: </a:t>
            </a:r>
          </a:p>
          <a:p>
            <a:pPr>
              <a:lnSpc>
                <a:spcPts val="4679"/>
              </a:lnSpc>
            </a:pPr>
            <a:r>
              <a:rPr lang="en-US" sz="2599" dirty="0">
                <a:solidFill>
                  <a:srgbClr val="FFFFFF"/>
                </a:solidFill>
                <a:latin typeface="Open Sauce"/>
              </a:rPr>
              <a:t>                     </a:t>
            </a:r>
            <a:r>
              <a:rPr lang="en-US" sz="2599" dirty="0">
                <a:solidFill>
                  <a:srgbClr val="E3D8D5"/>
                </a:solidFill>
                <a:latin typeface="Open Sauce Italics"/>
              </a:rPr>
              <a:t> </a:t>
            </a:r>
            <a:r>
              <a:rPr lang="en-US" sz="2599" dirty="0">
                <a:solidFill>
                  <a:srgbClr val="FF8E4F"/>
                </a:solidFill>
                <a:latin typeface="Open Sauce Italics"/>
              </a:rPr>
              <a:t>Indus</a:t>
            </a:r>
            <a:r>
              <a:rPr lang="en-US" sz="2599" dirty="0">
                <a:solidFill>
                  <a:srgbClr val="393939"/>
                </a:solidFill>
                <a:latin typeface="Open Sauce"/>
              </a:rPr>
              <a:t>:</a:t>
            </a:r>
            <a:r>
              <a:rPr lang="en-US" sz="2599" dirty="0">
                <a:solidFill>
                  <a:srgbClr val="FFFFFF"/>
                </a:solidFill>
                <a:latin typeface="Open Sauce"/>
              </a:rPr>
              <a:t> including 67 CEOs and the average remuneration of each CEO is </a:t>
            </a:r>
            <a:r>
              <a:rPr lang="en-US" sz="2599" dirty="0">
                <a:solidFill>
                  <a:srgbClr val="FF8E4F"/>
                </a:solidFill>
                <a:latin typeface="Open Sauce Bold"/>
              </a:rPr>
              <a:t>1139.34</a:t>
            </a:r>
          </a:p>
          <a:p>
            <a:pPr>
              <a:lnSpc>
                <a:spcPts val="4679"/>
              </a:lnSpc>
            </a:pPr>
            <a:r>
              <a:rPr lang="en-US" sz="2599" dirty="0">
                <a:solidFill>
                  <a:srgbClr val="FFFFFF"/>
                </a:solidFill>
                <a:latin typeface="Open Sauce"/>
              </a:rPr>
              <a:t>                   </a:t>
            </a:r>
            <a:r>
              <a:rPr lang="en-US" sz="2599" dirty="0">
                <a:solidFill>
                  <a:srgbClr val="FFFFFF"/>
                </a:solidFill>
                <a:latin typeface="Open Sauce Italics"/>
              </a:rPr>
              <a:t> </a:t>
            </a:r>
            <a:r>
              <a:rPr lang="en-US" sz="2599" dirty="0">
                <a:solidFill>
                  <a:srgbClr val="FF8E4F"/>
                </a:solidFill>
                <a:latin typeface="Open Sauce Italics"/>
              </a:rPr>
              <a:t>  Finance</a:t>
            </a:r>
            <a:r>
              <a:rPr lang="en-US" sz="2599" dirty="0">
                <a:solidFill>
                  <a:srgbClr val="FF8E4F"/>
                </a:solidFill>
                <a:latin typeface="Open Sauce"/>
              </a:rPr>
              <a:t>:</a:t>
            </a:r>
            <a:r>
              <a:rPr lang="en-US" sz="2599" dirty="0">
                <a:solidFill>
                  <a:srgbClr val="FFFFFF"/>
                </a:solidFill>
                <a:latin typeface="Open Sauce"/>
              </a:rPr>
              <a:t> Including 46 CEOs and the average salary of each CEO is </a:t>
            </a:r>
            <a:r>
              <a:rPr lang="en-US" sz="2599" dirty="0">
                <a:solidFill>
                  <a:srgbClr val="FF8E4F"/>
                </a:solidFill>
                <a:latin typeface="Open Sauce Bold"/>
              </a:rPr>
              <a:t>1344.91</a:t>
            </a:r>
          </a:p>
          <a:p>
            <a:pPr>
              <a:lnSpc>
                <a:spcPts val="4679"/>
              </a:lnSpc>
            </a:pPr>
            <a:r>
              <a:rPr lang="en-US" sz="2599" dirty="0">
                <a:solidFill>
                  <a:srgbClr val="FFFFFF"/>
                </a:solidFill>
                <a:latin typeface="Open Sauce"/>
              </a:rPr>
              <a:t>                   </a:t>
            </a:r>
            <a:r>
              <a:rPr lang="en-US" sz="2599" dirty="0">
                <a:solidFill>
                  <a:srgbClr val="FF8E4F"/>
                </a:solidFill>
                <a:latin typeface="Open Sauce"/>
              </a:rPr>
              <a:t>   </a:t>
            </a:r>
            <a:r>
              <a:rPr lang="en-US" sz="2599" dirty="0" err="1">
                <a:solidFill>
                  <a:srgbClr val="FF8E4F"/>
                </a:solidFill>
                <a:latin typeface="Open Sauce Italics"/>
              </a:rPr>
              <a:t>Consprod</a:t>
            </a:r>
            <a:r>
              <a:rPr lang="en-US" sz="2599" dirty="0">
                <a:solidFill>
                  <a:srgbClr val="FF8E4F"/>
                </a:solidFill>
                <a:latin typeface="Open Sauce"/>
              </a:rPr>
              <a:t>:</a:t>
            </a:r>
            <a:r>
              <a:rPr lang="en-US" sz="2599" dirty="0">
                <a:solidFill>
                  <a:srgbClr val="E3D8D5"/>
                </a:solidFill>
                <a:latin typeface="Open Sauce"/>
              </a:rPr>
              <a:t> </a:t>
            </a:r>
            <a:r>
              <a:rPr lang="en-US" sz="2599" dirty="0">
                <a:solidFill>
                  <a:srgbClr val="FFFFFF"/>
                </a:solidFill>
                <a:latin typeface="Open Sauce"/>
              </a:rPr>
              <a:t>Including 60 CEOs and the average salary of each CEO is </a:t>
            </a:r>
            <a:r>
              <a:rPr lang="en-US" sz="2599" dirty="0">
                <a:solidFill>
                  <a:srgbClr val="FF8E4F"/>
                </a:solidFill>
                <a:latin typeface="Open Sauce Bold"/>
              </a:rPr>
              <a:t>1722.42</a:t>
            </a:r>
          </a:p>
          <a:p>
            <a:pPr>
              <a:lnSpc>
                <a:spcPts val="4679"/>
              </a:lnSpc>
            </a:pPr>
            <a:r>
              <a:rPr lang="en-US" sz="2599" dirty="0">
                <a:solidFill>
                  <a:srgbClr val="FFFFFF"/>
                </a:solidFill>
                <a:latin typeface="Open Sauce"/>
              </a:rPr>
              <a:t>                  </a:t>
            </a:r>
            <a:r>
              <a:rPr lang="en-US" sz="2599" dirty="0">
                <a:solidFill>
                  <a:srgbClr val="FF8E4F"/>
                </a:solidFill>
                <a:latin typeface="Open Sauce"/>
              </a:rPr>
              <a:t>  </a:t>
            </a:r>
            <a:r>
              <a:rPr lang="en-US" sz="2599" dirty="0">
                <a:solidFill>
                  <a:srgbClr val="FF8E4F"/>
                </a:solidFill>
                <a:latin typeface="Open Sauce Italics"/>
              </a:rPr>
              <a:t>  Utility:</a:t>
            </a:r>
            <a:r>
              <a:rPr lang="en-US" sz="2599" dirty="0">
                <a:solidFill>
                  <a:srgbClr val="FFFFFF"/>
                </a:solidFill>
                <a:latin typeface="Open Sauce"/>
              </a:rPr>
              <a:t> Including 46 CEOs and the average salary of each CEO is </a:t>
            </a:r>
            <a:r>
              <a:rPr lang="en-US" sz="2599" dirty="0">
                <a:solidFill>
                  <a:srgbClr val="FF8E4F"/>
                </a:solidFill>
                <a:latin typeface="Open Sauce Bold"/>
              </a:rPr>
              <a:t>727.97</a:t>
            </a:r>
          </a:p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dirty="0">
                <a:solidFill>
                  <a:srgbClr val="FFFFFF"/>
                </a:solidFill>
                <a:latin typeface="Open Sauce"/>
              </a:rPr>
              <a:t>In fact, provides a theoretical explanation for a proportional relationship between size and remuneration.</a:t>
            </a:r>
          </a:p>
          <a:p>
            <a:pPr>
              <a:lnSpc>
                <a:spcPts val="4679"/>
              </a:lnSpc>
            </a:pPr>
            <a:endParaRPr lang="en-US" sz="2599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2535" y="144780"/>
            <a:ext cx="16982930" cy="176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0"/>
              </a:lnSpc>
            </a:pPr>
            <a:r>
              <a:rPr lang="en-US" sz="5800">
                <a:solidFill>
                  <a:srgbClr val="FF8E4F"/>
                </a:solidFill>
                <a:latin typeface="Open Sauce SemiBold Bold"/>
              </a:rPr>
              <a:t>The relationship between dependent and independent 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3921" y="114300"/>
            <a:ext cx="17611749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 dirty="0">
                <a:solidFill>
                  <a:srgbClr val="828282"/>
                </a:solidFill>
                <a:latin typeface="Open Sauce SemiBold Bold"/>
              </a:rPr>
              <a:t>The relationship between firm performance and salary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0400" y="1877463"/>
            <a:ext cx="17487201" cy="2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599" dirty="0">
                <a:solidFill>
                  <a:srgbClr val="FFFFFF"/>
                </a:solidFill>
                <a:latin typeface="Open Sauce"/>
              </a:rPr>
              <a:t>In the CEOSAL1 data file, there are two Metrics representing the effective operation of the company: </a:t>
            </a:r>
            <a:r>
              <a:rPr lang="en-US" sz="2599" dirty="0">
                <a:solidFill>
                  <a:srgbClr val="FF8E4F"/>
                </a:solidFill>
                <a:latin typeface="Open Sauce Bold"/>
              </a:rPr>
              <a:t>ROE</a:t>
            </a:r>
            <a:r>
              <a:rPr lang="en-US" sz="2599" dirty="0">
                <a:solidFill>
                  <a:srgbClr val="FFFFFF"/>
                </a:solidFill>
                <a:latin typeface="Open Sauce"/>
              </a:rPr>
              <a:t> and </a:t>
            </a:r>
            <a:r>
              <a:rPr lang="en-US" sz="2599" dirty="0">
                <a:solidFill>
                  <a:srgbClr val="FF8E4F"/>
                </a:solidFill>
                <a:latin typeface="Open Sauce Bold"/>
              </a:rPr>
              <a:t>ROS</a:t>
            </a:r>
            <a:r>
              <a:rPr lang="en-US" sz="2599" dirty="0">
                <a:solidFill>
                  <a:srgbClr val="FFFFFF"/>
                </a:solidFill>
                <a:latin typeface="Open Sauce"/>
              </a:rPr>
              <a:t>.</a:t>
            </a:r>
          </a:p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Based on available data, we can see most high ROE, ROS will lead to higher CEO compensation. </a:t>
            </a:r>
            <a:r>
              <a:rPr lang="en-US" sz="2600" dirty="0">
                <a:solidFill>
                  <a:srgbClr val="FFFFFF"/>
                </a:solidFill>
                <a:latin typeface="Open Sauce Italics"/>
              </a:rPr>
              <a:t>That is, company performance can be positively correlated with CEO salary.</a:t>
            </a:r>
          </a:p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In fact, the degree of change in remuneration explained by ROE, ROS is not much. </a:t>
            </a:r>
          </a:p>
        </p:txBody>
      </p:sp>
      <p:sp>
        <p:nvSpPr>
          <p:cNvPr id="4" name="AutoShape 4"/>
          <p:cNvSpPr/>
          <p:nvPr/>
        </p:nvSpPr>
        <p:spPr>
          <a:xfrm>
            <a:off x="-320282" y="5143500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23921" y="5508807"/>
            <a:ext cx="1748720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828282"/>
                </a:solidFill>
                <a:latin typeface="Open Sauce SemiBold Bold"/>
              </a:rPr>
              <a:t>The relationship between sales and salary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3921" y="7019925"/>
            <a:ext cx="1672103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uce"/>
              </a:rPr>
              <a:t>We can estimate a regression model that relates CEO salary to company sales</a:t>
            </a:r>
          </a:p>
          <a:p>
            <a:pPr>
              <a:lnSpc>
                <a:spcPts val="4499"/>
              </a:lnSpc>
            </a:pPr>
            <a:r>
              <a:rPr lang="en-US" sz="2499" dirty="0">
                <a:solidFill>
                  <a:srgbClr val="FFFFFF"/>
                </a:solidFill>
                <a:latin typeface="Open Sauce"/>
              </a:rPr>
              <a:t>                                </a:t>
            </a:r>
            <a:r>
              <a:rPr lang="en-US" sz="2499" dirty="0">
                <a:solidFill>
                  <a:srgbClr val="FF8E4F"/>
                </a:solidFill>
                <a:latin typeface="Open Sauce Bold"/>
              </a:rPr>
              <a:t>  salary = </a:t>
            </a:r>
            <a:r>
              <a:rPr lang="en-US" sz="2499" dirty="0" smtClean="0">
                <a:solidFill>
                  <a:srgbClr val="FF8E4F"/>
                </a:solidFill>
                <a:latin typeface="Open Sauce Bold"/>
              </a:rPr>
              <a:t>β0 </a:t>
            </a:r>
            <a:r>
              <a:rPr lang="en-US" sz="2499" dirty="0">
                <a:solidFill>
                  <a:srgbClr val="FF8E4F"/>
                </a:solidFill>
                <a:latin typeface="Open Sauce Bold"/>
              </a:rPr>
              <a:t>+ β1*sales + u</a:t>
            </a:r>
          </a:p>
          <a:p>
            <a:pPr marL="539750" lvl="1" indent="-269875">
              <a:lnSpc>
                <a:spcPts val="4500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uce"/>
              </a:rPr>
              <a:t>It implies that a 1 unit increase in the company's sales will increase the CEO's salary by about β1 units.</a:t>
            </a:r>
          </a:p>
          <a:p>
            <a:pPr>
              <a:lnSpc>
                <a:spcPts val="4500"/>
              </a:lnSpc>
            </a:pPr>
            <a:endParaRPr lang="en-US" sz="2499" dirty="0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5937" y="5493416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476488" y="5801852"/>
            <a:ext cx="1812719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828282"/>
                </a:solidFill>
                <a:latin typeface="Open Sauce SemiBold Bold"/>
              </a:rPr>
              <a:t>The relationship between </a:t>
            </a:r>
            <a:r>
              <a:rPr lang="en-US" sz="6000" dirty="0" err="1">
                <a:solidFill>
                  <a:srgbClr val="828282"/>
                </a:solidFill>
                <a:latin typeface="Open Sauce SemiBold Bold"/>
              </a:rPr>
              <a:t>lsales</a:t>
            </a:r>
            <a:r>
              <a:rPr lang="en-US" sz="6000" dirty="0">
                <a:solidFill>
                  <a:srgbClr val="828282"/>
                </a:solidFill>
                <a:latin typeface="Open Sauce SemiBold Bold"/>
              </a:rPr>
              <a:t> and </a:t>
            </a:r>
            <a:r>
              <a:rPr lang="en-US" sz="6000" dirty="0" err="1">
                <a:solidFill>
                  <a:srgbClr val="828282"/>
                </a:solidFill>
                <a:latin typeface="Open Sauce SemiBold Bold"/>
              </a:rPr>
              <a:t>lsalary</a:t>
            </a:r>
            <a:endParaRPr lang="en-US" sz="6000" dirty="0">
              <a:solidFill>
                <a:srgbClr val="828282"/>
              </a:solidFill>
              <a:latin typeface="Open Sauce Semi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3921" y="7034212"/>
            <a:ext cx="17439768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uce"/>
              </a:rPr>
              <a:t>The same goes for sales' relationship with salary. We can estimate a regression model that relates CEO salary to company sales.</a:t>
            </a:r>
          </a:p>
          <a:p>
            <a:pPr>
              <a:lnSpc>
                <a:spcPts val="4500"/>
              </a:lnSpc>
            </a:pPr>
            <a:r>
              <a:rPr lang="en-US" sz="2499" dirty="0">
                <a:solidFill>
                  <a:srgbClr val="FFFFFF"/>
                </a:solidFill>
                <a:latin typeface="Open Sauce"/>
              </a:rPr>
              <a:t>                        </a:t>
            </a:r>
            <a:r>
              <a:rPr lang="en-US" sz="2499" dirty="0">
                <a:solidFill>
                  <a:srgbClr val="FF8E4F"/>
                </a:solidFill>
                <a:latin typeface="Open Sauce"/>
              </a:rPr>
              <a:t> </a:t>
            </a:r>
            <a:r>
              <a:rPr lang="en-US" sz="2499" dirty="0">
                <a:solidFill>
                  <a:srgbClr val="FF8E4F"/>
                </a:solidFill>
                <a:latin typeface="Open Sauce Bold"/>
              </a:rPr>
              <a:t>  log(salary) = β0 + β1*log(sales) + u</a:t>
            </a:r>
          </a:p>
          <a:p>
            <a:pPr marL="539750" lvl="1" indent="-269875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uce"/>
              </a:rPr>
              <a:t>The log(sales) coefficient is the estimated elasticity of wages to sales. It implies that a 1% increase in company sales will increase the CEO's salary by about β1 %.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6488" y="2674137"/>
            <a:ext cx="17487201" cy="171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Theoretically, the higher the </a:t>
            </a:r>
            <a:r>
              <a:rPr lang="en-US" sz="2600" dirty="0" err="1">
                <a:solidFill>
                  <a:srgbClr val="FFFFFF"/>
                </a:solidFill>
                <a:latin typeface="Open Sauce"/>
              </a:rPr>
              <a:t>pcsalary</a:t>
            </a:r>
            <a:r>
              <a:rPr lang="en-US" sz="2600" dirty="0">
                <a:solidFill>
                  <a:srgbClr val="FFFFFF"/>
                </a:solidFill>
                <a:latin typeface="Open Sauce"/>
              </a:rPr>
              <a:t> percentage, the higher the remuneration received by the CEO</a:t>
            </a:r>
          </a:p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Therefore, the </a:t>
            </a:r>
            <a:r>
              <a:rPr lang="en-US" sz="2600" dirty="0" err="1">
                <a:solidFill>
                  <a:srgbClr val="FFFFFF"/>
                </a:solidFill>
                <a:latin typeface="Open Sauce"/>
              </a:rPr>
              <a:t>pcsalary</a:t>
            </a:r>
            <a:r>
              <a:rPr lang="en-US" sz="2600" dirty="0">
                <a:solidFill>
                  <a:srgbClr val="FFFFFF"/>
                </a:solidFill>
                <a:latin typeface="Open Sauce"/>
              </a:rPr>
              <a:t> has a positive correlation with the CEO's salary.</a:t>
            </a: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3921" y="629667"/>
            <a:ext cx="17611749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 dirty="0">
                <a:solidFill>
                  <a:srgbClr val="828282"/>
                </a:solidFill>
                <a:latin typeface="Open Sauce SemiBold Bold"/>
              </a:rPr>
              <a:t>The relationship between </a:t>
            </a:r>
            <a:r>
              <a:rPr lang="en-US" sz="5999" dirty="0" err="1">
                <a:solidFill>
                  <a:srgbClr val="828282"/>
                </a:solidFill>
                <a:latin typeface="Open Sauce SemiBold Bold"/>
              </a:rPr>
              <a:t>pcsalary</a:t>
            </a:r>
            <a:r>
              <a:rPr lang="en-US" sz="5999" dirty="0">
                <a:solidFill>
                  <a:srgbClr val="828282"/>
                </a:solidFill>
                <a:latin typeface="Open Sauce SemiBold Bold"/>
              </a:rPr>
              <a:t> and salary:</a:t>
            </a:r>
          </a:p>
          <a:p>
            <a:pPr>
              <a:lnSpc>
                <a:spcPts val="7199"/>
              </a:lnSpc>
            </a:pPr>
            <a:endParaRPr lang="en-US" sz="5999" dirty="0">
              <a:solidFill>
                <a:srgbClr val="828282"/>
              </a:solidFill>
              <a:latin typeface="Open Sauce SemiBold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24711"/>
            <a:ext cx="15413658" cy="5237579"/>
            <a:chOff x="0" y="0"/>
            <a:chExt cx="5344366" cy="18160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4366" cy="1816022"/>
            </a:xfrm>
            <a:custGeom>
              <a:avLst/>
              <a:gdLst/>
              <a:ahLst/>
              <a:cxnLst/>
              <a:rect l="l" t="t" r="r" b="b"/>
              <a:pathLst>
                <a:path w="5344366" h="1816022">
                  <a:moveTo>
                    <a:pt x="0" y="0"/>
                  </a:moveTo>
                  <a:lnTo>
                    <a:pt x="5344366" y="0"/>
                  </a:lnTo>
                  <a:lnTo>
                    <a:pt x="5344366" y="1816022"/>
                  </a:lnTo>
                  <a:lnTo>
                    <a:pt x="0" y="1816022"/>
                  </a:lnTo>
                  <a:close/>
                </a:path>
              </a:pathLst>
            </a:custGeom>
            <a:solidFill>
              <a:srgbClr val="FF8E4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66323" y="3050564"/>
            <a:ext cx="14547336" cy="418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39"/>
              </a:lnSpc>
            </a:pPr>
            <a:r>
              <a:rPr lang="en-US" sz="6866">
                <a:solidFill>
                  <a:srgbClr val="000000">
                    <a:alpha val="49804"/>
                  </a:srgbClr>
                </a:solidFill>
                <a:latin typeface="Open Sauce SemiBold Bold"/>
              </a:rPr>
              <a:t>Exploratory data analysis depedent variable with Descriptive Analytics method. (EDA)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55634"/>
            <a:ext cx="9144000" cy="2190259"/>
            <a:chOff x="0" y="0"/>
            <a:chExt cx="3093156" cy="740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740902"/>
            </a:xfrm>
            <a:custGeom>
              <a:avLst/>
              <a:gdLst/>
              <a:ahLst/>
              <a:cxnLst/>
              <a:rect l="l" t="t" r="r" b="b"/>
              <a:pathLst>
                <a:path w="3093156" h="740902">
                  <a:moveTo>
                    <a:pt x="0" y="0"/>
                  </a:moveTo>
                  <a:lnTo>
                    <a:pt x="3093156" y="0"/>
                  </a:lnTo>
                  <a:lnTo>
                    <a:pt x="3093156" y="740902"/>
                  </a:lnTo>
                  <a:lnTo>
                    <a:pt x="0" y="740902"/>
                  </a:lnTo>
                  <a:close/>
                </a:path>
              </a:pathLst>
            </a:custGeom>
            <a:solidFill>
              <a:srgbClr val="3939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1787" t="38232" r="35453" b="21686"/>
          <a:stretch>
            <a:fillRect/>
          </a:stretch>
        </p:blipFill>
        <p:spPr>
          <a:xfrm>
            <a:off x="5282038" y="1576988"/>
            <a:ext cx="13283310" cy="914204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17727" y="2379702"/>
            <a:ext cx="4764311" cy="21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9"/>
              </a:lnSpc>
            </a:pPr>
            <a:r>
              <a:rPr lang="en-US" sz="3090">
                <a:solidFill>
                  <a:srgbClr val="FAFAFA">
                    <a:alpha val="49804"/>
                  </a:srgbClr>
                </a:solidFill>
                <a:latin typeface="Open Sauce SemiBold Bold"/>
              </a:rPr>
              <a:t>Let's get acquainted with Data Salary (first 10 lines):</a:t>
            </a:r>
          </a:p>
          <a:p>
            <a:pPr>
              <a:lnSpc>
                <a:spcPts val="5934"/>
              </a:lnSpc>
            </a:pPr>
            <a:endParaRPr lang="en-US" sz="3090">
              <a:solidFill>
                <a:srgbClr val="FAFAFA">
                  <a:alpha val="49804"/>
                </a:srgbClr>
              </a:solidFill>
              <a:latin typeface="Open Sauce SemiBo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65167" y="112111"/>
            <a:ext cx="10757666" cy="109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8E4F"/>
                </a:solidFill>
                <a:latin typeface="Open Sauce Bold"/>
              </a:rPr>
              <a:t>Befor we start EDA: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331" y="0"/>
            <a:ext cx="15097808" cy="6081050"/>
            <a:chOff x="0" y="0"/>
            <a:chExt cx="5838331" cy="2351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8331" cy="2351546"/>
            </a:xfrm>
            <a:custGeom>
              <a:avLst/>
              <a:gdLst/>
              <a:ahLst/>
              <a:cxnLst/>
              <a:rect l="l" t="t" r="r" b="b"/>
              <a:pathLst>
                <a:path w="5838331" h="2351546">
                  <a:moveTo>
                    <a:pt x="0" y="0"/>
                  </a:moveTo>
                  <a:lnTo>
                    <a:pt x="5838331" y="0"/>
                  </a:lnTo>
                  <a:lnTo>
                    <a:pt x="5838331" y="2351546"/>
                  </a:lnTo>
                  <a:lnTo>
                    <a:pt x="0" y="2351546"/>
                  </a:lnTo>
                  <a:close/>
                </a:path>
              </a:pathLst>
            </a:custGeom>
            <a:solidFill>
              <a:srgbClr val="828282">
                <a:alpha val="65882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2999"/>
          </a:blip>
          <a:srcRect t="33121" b="20393"/>
          <a:stretch>
            <a:fillRect/>
          </a:stretch>
        </p:blipFill>
        <p:spPr>
          <a:xfrm>
            <a:off x="3485416" y="6081050"/>
            <a:ext cx="14802584" cy="42059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2989" y="515671"/>
            <a:ext cx="14843890" cy="503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2"/>
              </a:lnSpc>
            </a:pPr>
            <a:r>
              <a:rPr lang="en-US" sz="3530" dirty="0">
                <a:solidFill>
                  <a:srgbClr val="FFFFFF"/>
                </a:solidFill>
                <a:latin typeface="Open Sauce"/>
              </a:rPr>
              <a:t>We can quickly see that:</a:t>
            </a:r>
          </a:p>
          <a:p>
            <a:pPr>
              <a:lnSpc>
                <a:spcPts val="4942"/>
              </a:lnSpc>
            </a:pPr>
            <a:r>
              <a:rPr lang="en-US" sz="2800" dirty="0">
                <a:solidFill>
                  <a:srgbClr val="FFFFFF"/>
                </a:solidFill>
                <a:latin typeface="Open Sauce" panose="020B0604020202020204" charset="0"/>
              </a:rPr>
              <a:t>·      All columns are numeric.</a:t>
            </a:r>
          </a:p>
          <a:p>
            <a:pPr>
              <a:lnSpc>
                <a:spcPts val="4942"/>
              </a:lnSpc>
            </a:pPr>
            <a:r>
              <a:rPr lang="en-US" sz="2800" dirty="0">
                <a:solidFill>
                  <a:srgbClr val="FFFFFF"/>
                </a:solidFill>
                <a:latin typeface="Open Sauce" panose="020B0604020202020204" charset="0"/>
              </a:rPr>
              <a:t>·      The meaning of each column in this dataset is relatively clear based on the column headings.</a:t>
            </a:r>
          </a:p>
          <a:p>
            <a:pPr>
              <a:lnSpc>
                <a:spcPts val="4942"/>
              </a:lnSpc>
            </a:pPr>
            <a:r>
              <a:rPr lang="en-US" sz="2800" dirty="0">
                <a:solidFill>
                  <a:srgbClr val="FFFFFF"/>
                </a:solidFill>
                <a:latin typeface="Open Sauce" panose="020B0604020202020204" charset="0"/>
              </a:rPr>
              <a:t>·      Here, the label column is salary or </a:t>
            </a:r>
            <a:r>
              <a:rPr lang="en-US" sz="2800" dirty="0" err="1">
                <a:solidFill>
                  <a:srgbClr val="FFFFFF"/>
                </a:solidFill>
                <a:latin typeface="Open Sauce" panose="020B0604020202020204" charset="0"/>
              </a:rPr>
              <a:t>lsalary</a:t>
            </a:r>
            <a:r>
              <a:rPr lang="en-US" sz="2800" dirty="0">
                <a:solidFill>
                  <a:srgbClr val="FFFFFF"/>
                </a:solidFill>
                <a:latin typeface="Open Sauce" panose="020B0604020202020204" charset="0"/>
              </a:rPr>
              <a:t>. We need to build a model that represents this column correlation (salary or </a:t>
            </a:r>
            <a:r>
              <a:rPr lang="en-US" sz="2800" dirty="0" err="1">
                <a:solidFill>
                  <a:srgbClr val="FFFFFF"/>
                </a:solidFill>
                <a:latin typeface="Open Sauce" panose="020B0604020202020204" charset="0"/>
              </a:rPr>
              <a:t>lsalar</a:t>
            </a:r>
            <a:r>
              <a:rPr lang="en-US" sz="2800" dirty="0">
                <a:solidFill>
                  <a:srgbClr val="FFFFFF"/>
                </a:solidFill>
                <a:latin typeface="Open Sauce" panose="020B0604020202020204" charset="0"/>
              </a:rPr>
              <a:t>) based on the remaining columns. This means the model shows the factors that can affect the CEO's salary.</a:t>
            </a:r>
          </a:p>
          <a:p>
            <a:pPr algn="ctr">
              <a:lnSpc>
                <a:spcPts val="6590"/>
              </a:lnSpc>
            </a:pPr>
            <a:endParaRPr lang="en-US" sz="100" dirty="0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3905" y="152942"/>
            <a:ext cx="13509923" cy="219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latin typeface="Open Sauce SemiBold Bold"/>
              </a:rPr>
              <a:t>1. Salary or Log(salary)?</a:t>
            </a:r>
          </a:p>
          <a:p>
            <a:pPr>
              <a:lnSpc>
                <a:spcPts val="9600"/>
              </a:lnSpc>
            </a:pPr>
            <a:endParaRPr lang="en-US" sz="6399">
              <a:solidFill>
                <a:srgbClr val="828282"/>
              </a:solidFill>
              <a:latin typeface="Open Sauce SemiBold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169001" y="1451871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23905" y="1749219"/>
            <a:ext cx="17487201" cy="414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 The reason you’d use log(salary) is that you expect that an arithmetic (additive) change in the inputs produce a geometric (multiplicative) change in outputs. For instance, leaving your money in a 5% savings account for one extra year (adding 1) to the amount of time your money stays in a 5% savings account increases your amount of money by five percent (multiplying by 1.05). Because of that, if you were to run a regression to predict log(balance) based on years, you’d get a perfect correlation of 1.00. But if you run the regression on just balance, instead of log(balance), it </a:t>
            </a:r>
            <a:r>
              <a:rPr lang="en-US" sz="2600" dirty="0" err="1">
                <a:solidFill>
                  <a:srgbClr val="FFFFFF"/>
                </a:solidFill>
                <a:latin typeface="Open Sauce"/>
              </a:rPr>
              <a:t>woudn’t</a:t>
            </a:r>
            <a:r>
              <a:rPr lang="en-US" sz="2600" dirty="0">
                <a:solidFill>
                  <a:srgbClr val="FFFFFF"/>
                </a:solidFill>
                <a:latin typeface="Open Sauce"/>
              </a:rPr>
              <a:t> work as well.</a:t>
            </a: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="" xmlns:a16="http://schemas.microsoft.com/office/drawing/2014/main" id="{CF0C76C2-4154-41DD-9EB0-F3A2287AEB8A}"/>
              </a:ext>
            </a:extLst>
          </p:cNvPr>
          <p:cNvSpPr txBox="1"/>
          <p:nvPr/>
        </p:nvSpPr>
        <p:spPr>
          <a:xfrm>
            <a:off x="223904" y="5448300"/>
            <a:ext cx="17487201" cy="173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So sometimes “salary” is the better choice, and sometimes “log(salary)” is the better choice. Which to choose depends on whether the relationship is additive or multiplicative.</a:t>
            </a: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="" xmlns:a16="http://schemas.microsoft.com/office/drawing/2014/main" id="{524437DA-EF83-441C-8DB5-A33CDDAE0731}"/>
              </a:ext>
            </a:extLst>
          </p:cNvPr>
          <p:cNvSpPr txBox="1"/>
          <p:nvPr/>
        </p:nvSpPr>
        <p:spPr>
          <a:xfrm>
            <a:off x="223903" y="6819900"/>
            <a:ext cx="17487201" cy="173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 err="1">
                <a:solidFill>
                  <a:srgbClr val="FFFFFF"/>
                </a:solidFill>
                <a:latin typeface="Open Sauce"/>
              </a:rPr>
              <a:t>Inshort,Natural</a:t>
            </a:r>
            <a:r>
              <a:rPr lang="en-US" sz="2600" dirty="0">
                <a:solidFill>
                  <a:srgbClr val="FFFFFF"/>
                </a:solidFill>
                <a:latin typeface="Open Sauce"/>
              </a:rPr>
              <a:t> log value is the more appropriate measure for computing the change in variable which follows normal distribution.</a:t>
            </a: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="" xmlns:a16="http://schemas.microsoft.com/office/drawing/2014/main" id="{664E7DED-794D-460C-AB64-76CDA114BF09}"/>
              </a:ext>
            </a:extLst>
          </p:cNvPr>
          <p:cNvSpPr txBox="1"/>
          <p:nvPr/>
        </p:nvSpPr>
        <p:spPr>
          <a:xfrm>
            <a:off x="223903" y="8156563"/>
            <a:ext cx="17487201" cy="173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In our exercise, it is seems reasonable to use natural log of salary. But there is still no guarantee that salary is completely inappropriate. We will build models for both.</a:t>
            </a: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91732" y="1219081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3905" y="1469763"/>
            <a:ext cx="7000546" cy="84006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76401" y="1469763"/>
            <a:ext cx="10243703" cy="36106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87251" y="5080415"/>
            <a:ext cx="10622003" cy="49934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399999">
            <a:off x="2284118" y="6159414"/>
            <a:ext cx="9861616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205401" y="5143500"/>
            <a:ext cx="12289967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0" y="0"/>
            <a:ext cx="18288000" cy="1219081"/>
            <a:chOff x="0" y="0"/>
            <a:chExt cx="6186311" cy="4123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86311" cy="412380"/>
            </a:xfrm>
            <a:custGeom>
              <a:avLst/>
              <a:gdLst/>
              <a:ahLst/>
              <a:cxnLst/>
              <a:rect l="l" t="t" r="r" b="b"/>
              <a:pathLst>
                <a:path w="6186311" h="412380">
                  <a:moveTo>
                    <a:pt x="0" y="0"/>
                  </a:moveTo>
                  <a:lnTo>
                    <a:pt x="6186311" y="0"/>
                  </a:lnTo>
                  <a:lnTo>
                    <a:pt x="6186311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393939">
                <a:alpha val="49804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23905" y="121860"/>
            <a:ext cx="13509923" cy="9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393939"/>
                </a:solidFill>
                <a:latin typeface="Open Sauce SemiBold Bold"/>
              </a:rPr>
              <a:t>2. Data Size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300" t="17857" r="1462" b="28492"/>
          <a:stretch>
            <a:fillRect/>
          </a:stretch>
        </p:blipFill>
        <p:spPr>
          <a:xfrm>
            <a:off x="0" y="0"/>
            <a:ext cx="18288000" cy="6868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29111" y="7149923"/>
            <a:ext cx="3030189" cy="28748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7210862"/>
            <a:ext cx="12278454" cy="261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1"/>
              </a:lnSpc>
            </a:pPr>
            <a:r>
              <a:rPr lang="en-US" sz="7472">
                <a:solidFill>
                  <a:srgbClr val="FF8E4F"/>
                </a:solidFill>
                <a:latin typeface="Open Sauce Bold"/>
              </a:rPr>
              <a:t>3. Statistics of each field (and histogram)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rot="-5400000">
            <a:off x="9114081" y="-8569160"/>
            <a:ext cx="59835" cy="19431004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 dirty="0">
              <a:solidFill>
                <a:prstClr val="black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xmlns="" id="{88402834-A434-482B-B863-C13870091B95}"/>
              </a:ext>
            </a:extLst>
          </p:cNvPr>
          <p:cNvSpPr txBox="1"/>
          <p:nvPr/>
        </p:nvSpPr>
        <p:spPr>
          <a:xfrm>
            <a:off x="381000" y="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dirty="0">
                <a:solidFill>
                  <a:prstClr val="white"/>
                </a:solidFill>
                <a:latin typeface="Times New Roman" panose="02020603050405020304" pitchFamily="18" charset="0"/>
              </a:rPr>
              <a:t>MEMBERS</a:t>
            </a:r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xmlns="" id="{4C086210-B3DD-40BA-9805-B772E685E32B}"/>
              </a:ext>
            </a:extLst>
          </p:cNvPr>
          <p:cNvSpPr/>
          <p:nvPr/>
        </p:nvSpPr>
        <p:spPr>
          <a:xfrm>
            <a:off x="1619718" y="2613960"/>
            <a:ext cx="2418881" cy="22203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b="1" dirty="0">
                <a:solidFill>
                  <a:prstClr val="white"/>
                </a:solidFill>
              </a:rPr>
              <a:t>NO</a:t>
            </a: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xmlns="" id="{7900DBE0-1714-44A3-A3D8-07B3E4FCD9BE}"/>
              </a:ext>
            </a:extLst>
          </p:cNvPr>
          <p:cNvSpPr/>
          <p:nvPr/>
        </p:nvSpPr>
        <p:spPr>
          <a:xfrm>
            <a:off x="7840149" y="2638763"/>
            <a:ext cx="2418881" cy="22203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b="1" dirty="0">
                <a:solidFill>
                  <a:prstClr val="white"/>
                </a:solidFill>
              </a:rPr>
              <a:t>PAIN</a:t>
            </a: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xmlns="" id="{7B7609DC-2A78-411F-8D4F-76088E0A63E3}"/>
              </a:ext>
            </a:extLst>
          </p:cNvPr>
          <p:cNvSpPr/>
          <p:nvPr/>
        </p:nvSpPr>
        <p:spPr>
          <a:xfrm>
            <a:off x="14012609" y="2447705"/>
            <a:ext cx="2418881" cy="22203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b="1" dirty="0">
                <a:solidFill>
                  <a:prstClr val="white"/>
                </a:solidFill>
              </a:rPr>
              <a:t>NO</a:t>
            </a:r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xmlns="" id="{5F285DCE-3A65-4C75-904F-05D8663439BE}"/>
              </a:ext>
            </a:extLst>
          </p:cNvPr>
          <p:cNvSpPr/>
          <p:nvPr/>
        </p:nvSpPr>
        <p:spPr>
          <a:xfrm>
            <a:off x="4423065" y="6697538"/>
            <a:ext cx="2418881" cy="22203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 dirty="0">
                <a:solidFill>
                  <a:prstClr val="white"/>
                </a:solidFill>
              </a:rPr>
              <a:t>GAIN</a:t>
            </a: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xmlns="" id="{CD642550-B6BD-4C22-BA04-34F76E97C23B}"/>
              </a:ext>
            </a:extLst>
          </p:cNvPr>
          <p:cNvSpPr/>
          <p:nvPr/>
        </p:nvSpPr>
        <p:spPr>
          <a:xfrm>
            <a:off x="11418345" y="6639214"/>
            <a:ext cx="2418881" cy="22203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 dirty="0">
                <a:solidFill>
                  <a:prstClr val="white"/>
                </a:solidFill>
              </a:rPr>
              <a:t>&lt;33</a:t>
            </a: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xmlns="" id="{46889E17-8A61-494A-9A40-630CF5472F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609" y="2388522"/>
            <a:ext cx="2418881" cy="24188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xmlns="" id="{54DF52CE-CF41-4E0E-922F-DC24BA970C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436" y="6647694"/>
            <a:ext cx="2409523" cy="23826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xmlns="" id="{2860E874-5FE2-4A20-BD79-022ACB47E597}"/>
              </a:ext>
            </a:extLst>
          </p:cNvPr>
          <p:cNvSpPr txBox="1"/>
          <p:nvPr/>
        </p:nvSpPr>
        <p:spPr>
          <a:xfrm>
            <a:off x="14363701" y="484801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prstClr val="white"/>
                </a:solidFill>
                <a:latin typeface="Noto Sans" panose="020B0604020202020204" charset="0"/>
                <a:ea typeface="Noto Sans" panose="020B0604020202020204" charset="0"/>
              </a:rPr>
              <a:t>LÊ THỊ THÙY LINH</a:t>
            </a:r>
          </a:p>
        </p:txBody>
      </p:sp>
      <p:pic>
        <p:nvPicPr>
          <p:cNvPr id="31" name="Hình ảnh 30">
            <a:extLst>
              <a:ext uri="{FF2B5EF4-FFF2-40B4-BE49-F238E27FC236}">
                <a16:creationId xmlns:a16="http://schemas.microsoft.com/office/drawing/2014/main" xmlns="" id="{942390EA-D29D-4B31-92F2-ABDAB8CB8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30" y="2514714"/>
            <a:ext cx="2494040" cy="241887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softEdge rad="112500"/>
          </a:effec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xmlns="" id="{83D83C28-4764-4A29-9C64-4790376D9F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489" y="6609747"/>
            <a:ext cx="2460446" cy="23371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xmlns="" id="{F8B11D0D-7F97-4189-8BB9-3648CE508A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63" y="2551632"/>
            <a:ext cx="2494040" cy="241887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softEdge rad="112500"/>
          </a:effectLst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xmlns="" id="{3154DC32-57BC-48E3-A906-C5D0BB813382}"/>
              </a:ext>
            </a:extLst>
          </p:cNvPr>
          <p:cNvSpPr txBox="1"/>
          <p:nvPr/>
        </p:nvSpPr>
        <p:spPr>
          <a:xfrm>
            <a:off x="1518528" y="4938727"/>
            <a:ext cx="216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solidFill>
                  <a:prstClr val="white"/>
                </a:solidFill>
                <a:latin typeface="Noto Sans" panose="020B0604020202020204" charset="0"/>
                <a:ea typeface="Noto Sans" panose="020B0604020202020204" charset="0"/>
              </a:rPr>
              <a:t>BÙI THU VÂN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xmlns="" id="{AF4AF178-97E2-4E93-B385-8891F4C868D4}"/>
              </a:ext>
            </a:extLst>
          </p:cNvPr>
          <p:cNvSpPr txBox="1"/>
          <p:nvPr/>
        </p:nvSpPr>
        <p:spPr>
          <a:xfrm>
            <a:off x="8131985" y="495883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prstClr val="white"/>
                </a:solidFill>
                <a:latin typeface="Noto Sans" panose="020B0604020202020204" charset="0"/>
                <a:ea typeface="Noto Sans" panose="020B0604020202020204" charset="0"/>
              </a:rPr>
              <a:t>TRẦN TRIỆU VY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xmlns="" id="{DBFE63F2-0F89-4D33-B111-0A2E7A75B488}"/>
              </a:ext>
            </a:extLst>
          </p:cNvPr>
          <p:cNvSpPr txBox="1"/>
          <p:nvPr/>
        </p:nvSpPr>
        <p:spPr>
          <a:xfrm>
            <a:off x="3810000" y="905438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prstClr val="white"/>
                </a:solidFill>
                <a:latin typeface="Noto Sans" panose="020B0604020202020204" charset="0"/>
                <a:ea typeface="Noto Sans" panose="020B0604020202020204" charset="0"/>
              </a:rPr>
              <a:t>HOÀNG NGUYỄN QUỲNH GIANG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xmlns="" id="{02139225-F864-41C0-861F-1AD73346EE10}"/>
              </a:ext>
            </a:extLst>
          </p:cNvPr>
          <p:cNvSpPr txBox="1"/>
          <p:nvPr/>
        </p:nvSpPr>
        <p:spPr>
          <a:xfrm>
            <a:off x="11935690" y="894688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prstClr val="white"/>
                </a:solidFill>
                <a:latin typeface="Noto Sans" panose="020B0604020202020204" charset="0"/>
                <a:ea typeface="Noto Sans" panose="020B0604020202020204" charset="0"/>
              </a:rPr>
              <a:t>LÊ CHÍ HÀO</a:t>
            </a:r>
          </a:p>
        </p:txBody>
      </p:sp>
    </p:spTree>
    <p:extLst>
      <p:ext uri="{BB962C8B-B14F-4D97-AF65-F5344CB8AC3E}">
        <p14:creationId xmlns:p14="http://schemas.microsoft.com/office/powerpoint/2010/main" val="248226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" grpId="0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67713" y="1219081"/>
            <a:ext cx="19347445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4203667" y="6159414"/>
            <a:ext cx="9861616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42217" y="1390668"/>
            <a:ext cx="7401467" cy="90863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405101"/>
            <a:ext cx="7159166" cy="90719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37991" y="22939"/>
            <a:ext cx="18288000" cy="1219081"/>
            <a:chOff x="0" y="0"/>
            <a:chExt cx="6186311" cy="412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86311" cy="412380"/>
            </a:xfrm>
            <a:custGeom>
              <a:avLst/>
              <a:gdLst/>
              <a:ahLst/>
              <a:cxnLst/>
              <a:rect l="l" t="t" r="r" b="b"/>
              <a:pathLst>
                <a:path w="6186311" h="412380">
                  <a:moveTo>
                    <a:pt x="0" y="0"/>
                  </a:moveTo>
                  <a:lnTo>
                    <a:pt x="6186311" y="0"/>
                  </a:lnTo>
                  <a:lnTo>
                    <a:pt x="6186311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393939">
                <a:alpha val="49804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0" y="127675"/>
            <a:ext cx="10664791" cy="90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3.1. Salary (Million dollars)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101" y="0"/>
            <a:ext cx="18666203" cy="1219081"/>
            <a:chOff x="0" y="0"/>
            <a:chExt cx="6314246" cy="412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4246" cy="412380"/>
            </a:xfrm>
            <a:custGeom>
              <a:avLst/>
              <a:gdLst/>
              <a:ahLst/>
              <a:cxnLst/>
              <a:rect l="l" t="t" r="r" b="b"/>
              <a:pathLst>
                <a:path w="6314246" h="412380">
                  <a:moveTo>
                    <a:pt x="0" y="0"/>
                  </a:moveTo>
                  <a:lnTo>
                    <a:pt x="6314246" y="0"/>
                  </a:lnTo>
                  <a:lnTo>
                    <a:pt x="6314246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FF8E4F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257" t="3661" b="8649"/>
          <a:stretch>
            <a:fillRect/>
          </a:stretch>
        </p:blipFill>
        <p:spPr>
          <a:xfrm>
            <a:off x="1338950" y="1395576"/>
            <a:ext cx="14986271" cy="86996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2046" y="100965"/>
            <a:ext cx="18064095" cy="102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200">
                <a:solidFill>
                  <a:srgbClr val="FFFFFF"/>
                </a:solidFill>
                <a:latin typeface="Open Sauce SemiBold Bold"/>
              </a:rPr>
              <a:t>Histogram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67713" y="1219081"/>
            <a:ext cx="19347445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4203667" y="6159414"/>
            <a:ext cx="9861616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37991" y="22939"/>
            <a:ext cx="18288000" cy="1219081"/>
            <a:chOff x="0" y="0"/>
            <a:chExt cx="6186311" cy="412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412380"/>
            </a:xfrm>
            <a:custGeom>
              <a:avLst/>
              <a:gdLst/>
              <a:ahLst/>
              <a:cxnLst/>
              <a:rect l="l" t="t" r="r" b="b"/>
              <a:pathLst>
                <a:path w="6186311" h="412380">
                  <a:moveTo>
                    <a:pt x="0" y="0"/>
                  </a:moveTo>
                  <a:lnTo>
                    <a:pt x="6186311" y="0"/>
                  </a:lnTo>
                  <a:lnTo>
                    <a:pt x="6186311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393939">
                <a:alpha val="4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934" b="5526"/>
          <a:stretch>
            <a:fillRect/>
          </a:stretch>
        </p:blipFill>
        <p:spPr>
          <a:xfrm>
            <a:off x="826992" y="1447574"/>
            <a:ext cx="7544642" cy="88394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4825" r="4825" b="4407"/>
          <a:stretch>
            <a:fillRect/>
          </a:stretch>
        </p:blipFill>
        <p:spPr>
          <a:xfrm>
            <a:off x="9899693" y="1447574"/>
            <a:ext cx="7529716" cy="85814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127675"/>
            <a:ext cx="6479346" cy="90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3.2. Pcsalary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101" y="0"/>
            <a:ext cx="18666203" cy="1219081"/>
            <a:chOff x="0" y="0"/>
            <a:chExt cx="6314246" cy="412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4246" cy="412380"/>
            </a:xfrm>
            <a:custGeom>
              <a:avLst/>
              <a:gdLst/>
              <a:ahLst/>
              <a:cxnLst/>
              <a:rect l="l" t="t" r="r" b="b"/>
              <a:pathLst>
                <a:path w="6314246" h="412380">
                  <a:moveTo>
                    <a:pt x="0" y="0"/>
                  </a:moveTo>
                  <a:lnTo>
                    <a:pt x="6314246" y="0"/>
                  </a:lnTo>
                  <a:lnTo>
                    <a:pt x="6314246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FF8E4F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517"/>
          <a:stretch>
            <a:fillRect/>
          </a:stretch>
        </p:blipFill>
        <p:spPr>
          <a:xfrm>
            <a:off x="2113648" y="1390837"/>
            <a:ext cx="14060704" cy="88961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2046" y="100965"/>
            <a:ext cx="18064095" cy="102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200">
                <a:solidFill>
                  <a:srgbClr val="FFFFFF"/>
                </a:solidFill>
                <a:latin typeface="Open Sauce SemiBold Bold"/>
              </a:rPr>
              <a:t>Histogram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67713" y="1219081"/>
            <a:ext cx="19347445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4203667" y="6159414"/>
            <a:ext cx="9861616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37991" y="22939"/>
            <a:ext cx="18288000" cy="1219081"/>
            <a:chOff x="0" y="0"/>
            <a:chExt cx="6186311" cy="412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412380"/>
            </a:xfrm>
            <a:custGeom>
              <a:avLst/>
              <a:gdLst/>
              <a:ahLst/>
              <a:cxnLst/>
              <a:rect l="l" t="t" r="r" b="b"/>
              <a:pathLst>
                <a:path w="6186311" h="412380">
                  <a:moveTo>
                    <a:pt x="0" y="0"/>
                  </a:moveTo>
                  <a:lnTo>
                    <a:pt x="6186311" y="0"/>
                  </a:lnTo>
                  <a:lnTo>
                    <a:pt x="6186311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393939">
                <a:alpha val="4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107" r="1107"/>
          <a:stretch>
            <a:fillRect/>
          </a:stretch>
        </p:blipFill>
        <p:spPr>
          <a:xfrm>
            <a:off x="1353001" y="1393301"/>
            <a:ext cx="6364772" cy="91096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1672"/>
          <a:stretch>
            <a:fillRect/>
          </a:stretch>
        </p:blipFill>
        <p:spPr>
          <a:xfrm>
            <a:off x="9705673" y="1393301"/>
            <a:ext cx="7987157" cy="88936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5284" y="127675"/>
            <a:ext cx="10563937" cy="90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3.3. Sales (Million dollars)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101" y="0"/>
            <a:ext cx="18666203" cy="1219081"/>
            <a:chOff x="0" y="0"/>
            <a:chExt cx="6314246" cy="412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4246" cy="412380"/>
            </a:xfrm>
            <a:custGeom>
              <a:avLst/>
              <a:gdLst/>
              <a:ahLst/>
              <a:cxnLst/>
              <a:rect l="l" t="t" r="r" b="b"/>
              <a:pathLst>
                <a:path w="6314246" h="412380">
                  <a:moveTo>
                    <a:pt x="0" y="0"/>
                  </a:moveTo>
                  <a:lnTo>
                    <a:pt x="6314246" y="0"/>
                  </a:lnTo>
                  <a:lnTo>
                    <a:pt x="6314246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FF8E4F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19869" y="1219081"/>
            <a:ext cx="13848262" cy="91655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2046" y="100965"/>
            <a:ext cx="18064095" cy="102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200">
                <a:solidFill>
                  <a:srgbClr val="FFFFFF"/>
                </a:solidFill>
                <a:latin typeface="Open Sauce SemiBold Bold"/>
              </a:rPr>
              <a:t>Histogram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67713" y="1219081"/>
            <a:ext cx="19347445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4203667" y="6159414"/>
            <a:ext cx="9861616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37991" y="22939"/>
            <a:ext cx="18288000" cy="1219081"/>
            <a:chOff x="0" y="0"/>
            <a:chExt cx="6186311" cy="412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412380"/>
            </a:xfrm>
            <a:custGeom>
              <a:avLst/>
              <a:gdLst/>
              <a:ahLst/>
              <a:cxnLst/>
              <a:rect l="l" t="t" r="r" b="b"/>
              <a:pathLst>
                <a:path w="6186311" h="412380">
                  <a:moveTo>
                    <a:pt x="0" y="0"/>
                  </a:moveTo>
                  <a:lnTo>
                    <a:pt x="6186311" y="0"/>
                  </a:lnTo>
                  <a:lnTo>
                    <a:pt x="6186311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393939">
                <a:alpha val="4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350"/>
          <a:stretch>
            <a:fillRect/>
          </a:stretch>
        </p:blipFill>
        <p:spPr>
          <a:xfrm>
            <a:off x="625284" y="1420789"/>
            <a:ext cx="7594375" cy="88662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2620"/>
          <a:stretch>
            <a:fillRect/>
          </a:stretch>
        </p:blipFill>
        <p:spPr>
          <a:xfrm>
            <a:off x="9368831" y="1381433"/>
            <a:ext cx="8881178" cy="89449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5284" y="127675"/>
            <a:ext cx="4941321" cy="90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3.4. Roe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101" y="0"/>
            <a:ext cx="18666203" cy="1219081"/>
            <a:chOff x="0" y="0"/>
            <a:chExt cx="6314246" cy="412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4246" cy="412380"/>
            </a:xfrm>
            <a:custGeom>
              <a:avLst/>
              <a:gdLst/>
              <a:ahLst/>
              <a:cxnLst/>
              <a:rect l="l" t="t" r="r" b="b"/>
              <a:pathLst>
                <a:path w="6314246" h="412380">
                  <a:moveTo>
                    <a:pt x="0" y="0"/>
                  </a:moveTo>
                  <a:lnTo>
                    <a:pt x="6314246" y="0"/>
                  </a:lnTo>
                  <a:lnTo>
                    <a:pt x="6314246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FF8E4F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284"/>
          <a:stretch>
            <a:fillRect/>
          </a:stretch>
        </p:blipFill>
        <p:spPr>
          <a:xfrm>
            <a:off x="2657022" y="1370362"/>
            <a:ext cx="12973955" cy="91043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2046" y="100965"/>
            <a:ext cx="18064095" cy="102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200">
                <a:solidFill>
                  <a:srgbClr val="FFFFFF"/>
                </a:solidFill>
                <a:latin typeface="Open Sauce SemiBold Bold"/>
              </a:rPr>
              <a:t>Histogram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67713" y="1219081"/>
            <a:ext cx="19347445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4203667" y="6159414"/>
            <a:ext cx="9861616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37991" y="22939"/>
            <a:ext cx="18288000" cy="1219081"/>
            <a:chOff x="0" y="0"/>
            <a:chExt cx="6186311" cy="412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412380"/>
            </a:xfrm>
            <a:custGeom>
              <a:avLst/>
              <a:gdLst/>
              <a:ahLst/>
              <a:cxnLst/>
              <a:rect l="l" t="t" r="r" b="b"/>
              <a:pathLst>
                <a:path w="6186311" h="412380">
                  <a:moveTo>
                    <a:pt x="0" y="0"/>
                  </a:moveTo>
                  <a:lnTo>
                    <a:pt x="6186311" y="0"/>
                  </a:lnTo>
                  <a:lnTo>
                    <a:pt x="6186311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393939">
                <a:alpha val="4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990" r="1990"/>
          <a:stretch>
            <a:fillRect/>
          </a:stretch>
        </p:blipFill>
        <p:spPr>
          <a:xfrm>
            <a:off x="252135" y="1419890"/>
            <a:ext cx="8591993" cy="88671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1098" r="1098"/>
          <a:stretch>
            <a:fillRect/>
          </a:stretch>
        </p:blipFill>
        <p:spPr>
          <a:xfrm>
            <a:off x="9402408" y="1419890"/>
            <a:ext cx="8885592" cy="88671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5284" y="127675"/>
            <a:ext cx="4941321" cy="90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3.5. Pcroe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101" y="0"/>
            <a:ext cx="18666203" cy="1219081"/>
            <a:chOff x="0" y="0"/>
            <a:chExt cx="6314246" cy="412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4246" cy="412380"/>
            </a:xfrm>
            <a:custGeom>
              <a:avLst/>
              <a:gdLst/>
              <a:ahLst/>
              <a:cxnLst/>
              <a:rect l="l" t="t" r="r" b="b"/>
              <a:pathLst>
                <a:path w="6314246" h="412380">
                  <a:moveTo>
                    <a:pt x="0" y="0"/>
                  </a:moveTo>
                  <a:lnTo>
                    <a:pt x="6314246" y="0"/>
                  </a:lnTo>
                  <a:lnTo>
                    <a:pt x="6314246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FF8E4F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756"/>
          <a:stretch>
            <a:fillRect/>
          </a:stretch>
        </p:blipFill>
        <p:spPr>
          <a:xfrm>
            <a:off x="2038169" y="1446003"/>
            <a:ext cx="14211662" cy="90679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2046" y="100965"/>
            <a:ext cx="18064095" cy="102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200">
                <a:solidFill>
                  <a:srgbClr val="FFFFFF"/>
                </a:solidFill>
                <a:latin typeface="Open Sauce SemiBold Bold"/>
              </a:rPr>
              <a:t>Histogram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1778" y="4382038"/>
            <a:ext cx="7281240" cy="152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1"/>
              </a:lnSpc>
            </a:pPr>
            <a:r>
              <a:rPr lang="en-US" sz="9992">
                <a:solidFill>
                  <a:srgbClr val="828282"/>
                </a:solidFill>
                <a:latin typeface="Open Sauce SemiBold Bold"/>
              </a:rPr>
              <a:t>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309940" y="1636106"/>
            <a:ext cx="9200936" cy="6117849"/>
            <a:chOff x="0" y="0"/>
            <a:chExt cx="12267915" cy="8157133"/>
          </a:xfrm>
        </p:grpSpPr>
        <p:sp>
          <p:nvSpPr>
            <p:cNvPr id="4" name="TextBox 4"/>
            <p:cNvSpPr txBox="1"/>
            <p:nvPr/>
          </p:nvSpPr>
          <p:spPr>
            <a:xfrm>
              <a:off x="471901" y="0"/>
              <a:ext cx="11796014" cy="8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3"/>
                </a:lnSpc>
              </a:pPr>
              <a:r>
                <a:rPr lang="en-US" sz="4002">
                  <a:solidFill>
                    <a:srgbClr val="FF8E4F"/>
                  </a:solidFill>
                  <a:latin typeface="Open Sauce Bold"/>
                </a:rPr>
                <a:t>Points to discuss: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52247"/>
              <a:ext cx="12267915" cy="670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0166" lvl="1" indent="-300083">
                <a:lnSpc>
                  <a:spcPts val="4447"/>
                </a:lnSpc>
                <a:buFont typeface="Arial"/>
                <a:buChar char="•"/>
              </a:pPr>
              <a:r>
                <a:rPr lang="en-US" sz="2779" dirty="0">
                  <a:solidFill>
                    <a:srgbClr val="FFFFFF"/>
                  </a:solidFill>
                  <a:latin typeface="Open Sauce"/>
                </a:rPr>
                <a:t>State the requirements and objectives of the problem, develop research questions, propose a process - a diagram of research implementation.</a:t>
              </a:r>
            </a:p>
            <a:p>
              <a:pPr marL="600166" lvl="1" indent="-300083">
                <a:lnSpc>
                  <a:spcPts val="4447"/>
                </a:lnSpc>
                <a:buFont typeface="Arial"/>
                <a:buChar char="•"/>
              </a:pPr>
              <a:r>
                <a:rPr lang="en-US" sz="2779" dirty="0">
                  <a:solidFill>
                    <a:srgbClr val="FFFFFF"/>
                  </a:solidFill>
                  <a:latin typeface="Open Sauce"/>
                </a:rPr>
                <a:t>Definition of Metrics/Variables</a:t>
              </a:r>
            </a:p>
            <a:p>
              <a:pPr marL="600166" lvl="1" indent="-300083">
                <a:lnSpc>
                  <a:spcPts val="4447"/>
                </a:lnSpc>
                <a:buFont typeface="Arial"/>
                <a:buChar char="•"/>
              </a:pPr>
              <a:r>
                <a:rPr lang="en-US" sz="2779" dirty="0">
                  <a:solidFill>
                    <a:srgbClr val="FFFFFF"/>
                  </a:solidFill>
                  <a:latin typeface="Open Sauce"/>
                </a:rPr>
                <a:t>Exploratory data analysis </a:t>
              </a:r>
              <a:r>
                <a:rPr lang="en-US" sz="2779" dirty="0" err="1">
                  <a:solidFill>
                    <a:srgbClr val="FFFFFF"/>
                  </a:solidFill>
                  <a:latin typeface="Open Sauce"/>
                </a:rPr>
                <a:t>depedent</a:t>
              </a:r>
              <a:r>
                <a:rPr lang="en-US" sz="2779" dirty="0">
                  <a:solidFill>
                    <a:srgbClr val="FFFFFF"/>
                  </a:solidFill>
                  <a:latin typeface="Open Sauce"/>
                </a:rPr>
                <a:t> variable with Descriptive Analytics method. (EDA)</a:t>
              </a:r>
            </a:p>
            <a:p>
              <a:pPr marL="600166" lvl="1" indent="-300083">
                <a:lnSpc>
                  <a:spcPts val="4447"/>
                </a:lnSpc>
                <a:buFont typeface="Arial"/>
                <a:buChar char="•"/>
              </a:pPr>
              <a:r>
                <a:rPr lang="en-US" sz="2779" dirty="0">
                  <a:solidFill>
                    <a:srgbClr val="FFFFFF"/>
                  </a:solidFill>
                  <a:latin typeface="Open Sauce"/>
                </a:rPr>
                <a:t>Liner Regression Model</a:t>
              </a:r>
            </a:p>
            <a:p>
              <a:pPr marL="600166" lvl="1" indent="-300083">
                <a:lnSpc>
                  <a:spcPts val="4447"/>
                </a:lnSpc>
                <a:buFont typeface="Arial"/>
                <a:buChar char="•"/>
              </a:pPr>
              <a:r>
                <a:rPr lang="en-US" sz="2779" dirty="0">
                  <a:solidFill>
                    <a:srgbClr val="FFFFFF"/>
                  </a:solidFill>
                  <a:latin typeface="Open Sauce"/>
                </a:rPr>
                <a:t>Linear Regression Model with Categorical Variables (or called Dummy Variables)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2240176" y="5524030"/>
            <a:ext cx="11067109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67713" y="1219081"/>
            <a:ext cx="19347445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4203667" y="6159414"/>
            <a:ext cx="9861616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37991" y="22939"/>
            <a:ext cx="18288000" cy="1219081"/>
            <a:chOff x="0" y="0"/>
            <a:chExt cx="6186311" cy="412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412380"/>
            </a:xfrm>
            <a:custGeom>
              <a:avLst/>
              <a:gdLst/>
              <a:ahLst/>
              <a:cxnLst/>
              <a:rect l="l" t="t" r="r" b="b"/>
              <a:pathLst>
                <a:path w="6186311" h="412380">
                  <a:moveTo>
                    <a:pt x="0" y="0"/>
                  </a:moveTo>
                  <a:lnTo>
                    <a:pt x="6186311" y="0"/>
                  </a:lnTo>
                  <a:lnTo>
                    <a:pt x="6186311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393939">
                <a:alpha val="4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949"/>
          <a:stretch>
            <a:fillRect/>
          </a:stretch>
        </p:blipFill>
        <p:spPr>
          <a:xfrm>
            <a:off x="625284" y="1418515"/>
            <a:ext cx="7776905" cy="88776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991" t="1949" r="991"/>
          <a:stretch>
            <a:fillRect/>
          </a:stretch>
        </p:blipFill>
        <p:spPr>
          <a:xfrm>
            <a:off x="9899388" y="1418515"/>
            <a:ext cx="7536407" cy="88776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5284" y="127675"/>
            <a:ext cx="4941321" cy="90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3.6. Ros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101" y="0"/>
            <a:ext cx="18666203" cy="1219081"/>
            <a:chOff x="0" y="0"/>
            <a:chExt cx="6314246" cy="412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4246" cy="412380"/>
            </a:xfrm>
            <a:custGeom>
              <a:avLst/>
              <a:gdLst/>
              <a:ahLst/>
              <a:cxnLst/>
              <a:rect l="l" t="t" r="r" b="b"/>
              <a:pathLst>
                <a:path w="6314246" h="412380">
                  <a:moveTo>
                    <a:pt x="0" y="0"/>
                  </a:moveTo>
                  <a:lnTo>
                    <a:pt x="6314246" y="0"/>
                  </a:lnTo>
                  <a:lnTo>
                    <a:pt x="6314246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FF8E4F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666"/>
          <a:stretch>
            <a:fillRect/>
          </a:stretch>
        </p:blipFill>
        <p:spPr>
          <a:xfrm>
            <a:off x="2133258" y="1219081"/>
            <a:ext cx="14021484" cy="914398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2046" y="100965"/>
            <a:ext cx="18064095" cy="102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200">
                <a:solidFill>
                  <a:srgbClr val="FFFFFF"/>
                </a:solidFill>
                <a:latin typeface="Open Sauce SemiBold Bold"/>
              </a:rPr>
              <a:t>Histogram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67713" y="1219081"/>
            <a:ext cx="19347445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4203667" y="6159414"/>
            <a:ext cx="9861616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37991" y="22939"/>
            <a:ext cx="18288000" cy="1219081"/>
            <a:chOff x="0" y="0"/>
            <a:chExt cx="6186311" cy="412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412380"/>
            </a:xfrm>
            <a:custGeom>
              <a:avLst/>
              <a:gdLst/>
              <a:ahLst/>
              <a:cxnLst/>
              <a:rect l="l" t="t" r="r" b="b"/>
              <a:pathLst>
                <a:path w="6186311" h="412380">
                  <a:moveTo>
                    <a:pt x="0" y="0"/>
                  </a:moveTo>
                  <a:lnTo>
                    <a:pt x="6186311" y="0"/>
                  </a:lnTo>
                  <a:lnTo>
                    <a:pt x="6186311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393939">
                <a:alpha val="4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660" r="8774"/>
          <a:stretch>
            <a:fillRect/>
          </a:stretch>
        </p:blipFill>
        <p:spPr>
          <a:xfrm>
            <a:off x="625284" y="1393301"/>
            <a:ext cx="7842128" cy="8957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10010"/>
          <a:stretch>
            <a:fillRect/>
          </a:stretch>
        </p:blipFill>
        <p:spPr>
          <a:xfrm>
            <a:off x="9788375" y="1393301"/>
            <a:ext cx="8031365" cy="915527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5284" y="127675"/>
            <a:ext cx="4941321" cy="90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3.7. Isalary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101" y="0"/>
            <a:ext cx="18666203" cy="1219081"/>
            <a:chOff x="0" y="0"/>
            <a:chExt cx="6314246" cy="412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4246" cy="412380"/>
            </a:xfrm>
            <a:custGeom>
              <a:avLst/>
              <a:gdLst/>
              <a:ahLst/>
              <a:cxnLst/>
              <a:rect l="l" t="t" r="r" b="b"/>
              <a:pathLst>
                <a:path w="6314246" h="412380">
                  <a:moveTo>
                    <a:pt x="0" y="0"/>
                  </a:moveTo>
                  <a:lnTo>
                    <a:pt x="6314246" y="0"/>
                  </a:lnTo>
                  <a:lnTo>
                    <a:pt x="6314246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FF8E4F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190" b="2438"/>
          <a:stretch>
            <a:fillRect/>
          </a:stretch>
        </p:blipFill>
        <p:spPr>
          <a:xfrm>
            <a:off x="2231869" y="1420789"/>
            <a:ext cx="13824263" cy="88662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2046" y="100965"/>
            <a:ext cx="18064095" cy="102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200">
                <a:solidFill>
                  <a:srgbClr val="FFFFFF"/>
                </a:solidFill>
                <a:latin typeface="Open Sauce SemiBold Bold"/>
              </a:rPr>
              <a:t>Histogram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67713" y="1219081"/>
            <a:ext cx="19347445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4203667" y="6159414"/>
            <a:ext cx="9861616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37991" y="22939"/>
            <a:ext cx="18288000" cy="1219081"/>
            <a:chOff x="0" y="0"/>
            <a:chExt cx="6186311" cy="412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412380"/>
            </a:xfrm>
            <a:custGeom>
              <a:avLst/>
              <a:gdLst/>
              <a:ahLst/>
              <a:cxnLst/>
              <a:rect l="l" t="t" r="r" b="b"/>
              <a:pathLst>
                <a:path w="6186311" h="412380">
                  <a:moveTo>
                    <a:pt x="0" y="0"/>
                  </a:moveTo>
                  <a:lnTo>
                    <a:pt x="6186311" y="0"/>
                  </a:lnTo>
                  <a:lnTo>
                    <a:pt x="6186311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393939">
                <a:alpha val="4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16559" y="1289733"/>
            <a:ext cx="8630888" cy="90027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7349" y="1289733"/>
            <a:ext cx="8362325" cy="899726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5284" y="127675"/>
            <a:ext cx="4941321" cy="90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3.8. Isales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101" y="0"/>
            <a:ext cx="18666203" cy="1219081"/>
            <a:chOff x="0" y="0"/>
            <a:chExt cx="6314246" cy="412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4246" cy="412380"/>
            </a:xfrm>
            <a:custGeom>
              <a:avLst/>
              <a:gdLst/>
              <a:ahLst/>
              <a:cxnLst/>
              <a:rect l="l" t="t" r="r" b="b"/>
              <a:pathLst>
                <a:path w="6314246" h="412380">
                  <a:moveTo>
                    <a:pt x="0" y="0"/>
                  </a:moveTo>
                  <a:lnTo>
                    <a:pt x="6314246" y="0"/>
                  </a:lnTo>
                  <a:lnTo>
                    <a:pt x="6314246" y="412380"/>
                  </a:lnTo>
                  <a:lnTo>
                    <a:pt x="0" y="412380"/>
                  </a:lnTo>
                  <a:close/>
                </a:path>
              </a:pathLst>
            </a:custGeom>
            <a:solidFill>
              <a:srgbClr val="FF8E4F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3887"/>
          <a:stretch>
            <a:fillRect/>
          </a:stretch>
        </p:blipFill>
        <p:spPr>
          <a:xfrm>
            <a:off x="2433089" y="1233234"/>
            <a:ext cx="13421823" cy="90537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2046" y="100965"/>
            <a:ext cx="18064095" cy="102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200">
                <a:solidFill>
                  <a:srgbClr val="FFFFFF"/>
                </a:solidFill>
                <a:latin typeface="Open Sauce SemiBold Bold"/>
              </a:rPr>
              <a:t>Histogram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76" b="51083"/>
          <a:stretch>
            <a:fillRect/>
          </a:stretch>
        </p:blipFill>
        <p:spPr>
          <a:xfrm>
            <a:off x="0" y="0"/>
            <a:ext cx="18288000" cy="46270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40384" y="5304926"/>
            <a:ext cx="4114800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3138" y="5557061"/>
            <a:ext cx="14554747" cy="263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85"/>
              </a:lnSpc>
            </a:pPr>
            <a:r>
              <a:rPr lang="en-US" sz="8654">
                <a:solidFill>
                  <a:srgbClr val="FF8E4F"/>
                </a:solidFill>
                <a:latin typeface="Open Sauce SemiBold Bold"/>
              </a:rPr>
              <a:t>4. Typical correlation between data fields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5257" y="0"/>
            <a:ext cx="8185655" cy="10287000"/>
            <a:chOff x="0" y="0"/>
            <a:chExt cx="276897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8975" cy="3479800"/>
            </a:xfrm>
            <a:custGeom>
              <a:avLst/>
              <a:gdLst/>
              <a:ahLst/>
              <a:cxnLst/>
              <a:rect l="l" t="t" r="r" b="b"/>
              <a:pathLst>
                <a:path w="2768975" h="3479800">
                  <a:moveTo>
                    <a:pt x="0" y="0"/>
                  </a:moveTo>
                  <a:lnTo>
                    <a:pt x="2768975" y="0"/>
                  </a:lnTo>
                  <a:lnTo>
                    <a:pt x="276897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939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b="1998"/>
          <a:stretch>
            <a:fillRect/>
          </a:stretch>
        </p:blipFill>
        <p:spPr>
          <a:xfrm>
            <a:off x="7582106" y="763098"/>
            <a:ext cx="10705894" cy="87608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5956" y="3177599"/>
            <a:ext cx="7124442" cy="37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dirty="0">
                <a:solidFill>
                  <a:srgbClr val="FFFFFF"/>
                </a:solidFill>
                <a:latin typeface="Open Sauce"/>
              </a:rPr>
              <a:t>With the cell in the upper left corner corresponding to the pair of columns (salary, sales), we take the two corresponding columns as abscissa and ordinate for these points.</a:t>
            </a:r>
          </a:p>
          <a:p>
            <a:pPr>
              <a:lnSpc>
                <a:spcPts val="4680"/>
              </a:lnSpc>
            </a:pPr>
            <a:endParaRPr lang="en-US" sz="2799" dirty="0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4493" y="0"/>
            <a:ext cx="7903507" cy="10287000"/>
            <a:chOff x="0" y="0"/>
            <a:chExt cx="2673532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73532" cy="3479800"/>
            </a:xfrm>
            <a:custGeom>
              <a:avLst/>
              <a:gdLst/>
              <a:ahLst/>
              <a:cxnLst/>
              <a:rect l="l" t="t" r="r" b="b"/>
              <a:pathLst>
                <a:path w="2673532" h="3479800">
                  <a:moveTo>
                    <a:pt x="0" y="0"/>
                  </a:moveTo>
                  <a:lnTo>
                    <a:pt x="2673532" y="0"/>
                  </a:lnTo>
                  <a:lnTo>
                    <a:pt x="267353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939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08" r="988" b="608"/>
          <a:stretch>
            <a:fillRect/>
          </a:stretch>
        </p:blipFill>
        <p:spPr>
          <a:xfrm>
            <a:off x="2362200" y="467956"/>
            <a:ext cx="12784346" cy="9351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5257" y="0"/>
            <a:ext cx="8185655" cy="10287000"/>
            <a:chOff x="0" y="0"/>
            <a:chExt cx="276897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8975" cy="3479800"/>
            </a:xfrm>
            <a:custGeom>
              <a:avLst/>
              <a:gdLst/>
              <a:ahLst/>
              <a:cxnLst/>
              <a:rect l="l" t="t" r="r" b="b"/>
              <a:pathLst>
                <a:path w="2768975" h="3479800">
                  <a:moveTo>
                    <a:pt x="0" y="0"/>
                  </a:moveTo>
                  <a:lnTo>
                    <a:pt x="2768975" y="0"/>
                  </a:lnTo>
                  <a:lnTo>
                    <a:pt x="276897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939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29" b="629"/>
          <a:stretch>
            <a:fillRect/>
          </a:stretch>
        </p:blipFill>
        <p:spPr>
          <a:xfrm>
            <a:off x="7582106" y="763098"/>
            <a:ext cx="10705894" cy="87608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5956" y="3177599"/>
            <a:ext cx="7124442" cy="37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>
                <a:solidFill>
                  <a:srgbClr val="FFFFFF"/>
                </a:solidFill>
                <a:latin typeface="Open Sauce"/>
              </a:rPr>
              <a:t>With the cell in the upper left corner corresponding to the pair of columns (lsalary, lsales), we take the two corresponding columns as abscissa and ordinate for these points. </a:t>
            </a:r>
          </a:p>
          <a:p>
            <a:pPr>
              <a:lnSpc>
                <a:spcPts val="4680"/>
              </a:lnSpc>
            </a:pPr>
            <a:endParaRPr lang="en-US" sz="2799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47123"/>
            <a:chOff x="0" y="0"/>
            <a:chExt cx="6098754" cy="1016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8754" cy="1016166"/>
            </a:xfrm>
            <a:custGeom>
              <a:avLst/>
              <a:gdLst/>
              <a:ahLst/>
              <a:cxnLst/>
              <a:rect l="l" t="t" r="r" b="b"/>
              <a:pathLst>
                <a:path w="6098754" h="1016166">
                  <a:moveTo>
                    <a:pt x="0" y="0"/>
                  </a:moveTo>
                  <a:lnTo>
                    <a:pt x="6098754" y="0"/>
                  </a:lnTo>
                  <a:lnTo>
                    <a:pt x="6098754" y="1016166"/>
                  </a:lnTo>
                  <a:lnTo>
                    <a:pt x="0" y="101616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65" r="1665"/>
          <a:stretch>
            <a:fillRect/>
          </a:stretch>
        </p:blipFill>
        <p:spPr>
          <a:xfrm>
            <a:off x="11308605" y="3047123"/>
            <a:ext cx="10564155" cy="723987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26922" y="-1531560"/>
            <a:ext cx="17834157" cy="4197322"/>
            <a:chOff x="0" y="0"/>
            <a:chExt cx="23778875" cy="5596429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23778875" cy="1796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5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21359"/>
              <a:ext cx="23778875" cy="2875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23"/>
                </a:lnSpc>
              </a:pPr>
              <a:r>
                <a:rPr lang="en-US" sz="3882">
                  <a:solidFill>
                    <a:srgbClr val="FF8E4F"/>
                  </a:solidFill>
                  <a:latin typeface="Open Sauce Bold"/>
                </a:rPr>
                <a:t>State the requirements and objectives of the problem, develop research questions, propose a process - a diagram of research implementation.</a:t>
              </a:r>
            </a:p>
            <a:p>
              <a:pPr>
                <a:lnSpc>
                  <a:spcPts val="5823"/>
                </a:lnSpc>
              </a:pPr>
              <a:endParaRPr lang="en-US" sz="3882">
                <a:solidFill>
                  <a:srgbClr val="FF8E4F"/>
                </a:solidFill>
                <a:latin typeface="Open Sauce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0765" y="4097688"/>
            <a:ext cx="9925619" cy="252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8"/>
              </a:lnSpc>
            </a:pPr>
            <a:endParaRPr sz="4400" dirty="0">
              <a:latin typeface="Open Sauce" panose="020B0604020202020204" charset="0"/>
            </a:endParaRPr>
          </a:p>
          <a:p>
            <a:pPr>
              <a:lnSpc>
                <a:spcPts val="6818"/>
              </a:lnSpc>
            </a:pPr>
            <a:r>
              <a:rPr lang="en-US" sz="4400" dirty="0">
                <a:solidFill>
                  <a:srgbClr val="000000"/>
                </a:solidFill>
                <a:latin typeface="Open Sauce" panose="020B0604020202020204" charset="0"/>
              </a:rPr>
              <a:t>1.  Requirements and objectives of the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4493" y="0"/>
            <a:ext cx="7903507" cy="10287000"/>
            <a:chOff x="0" y="0"/>
            <a:chExt cx="2673532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73532" cy="3479800"/>
            </a:xfrm>
            <a:custGeom>
              <a:avLst/>
              <a:gdLst/>
              <a:ahLst/>
              <a:cxnLst/>
              <a:rect l="l" t="t" r="r" b="b"/>
              <a:pathLst>
                <a:path w="2673532" h="3479800">
                  <a:moveTo>
                    <a:pt x="0" y="0"/>
                  </a:moveTo>
                  <a:lnTo>
                    <a:pt x="2673532" y="0"/>
                  </a:lnTo>
                  <a:lnTo>
                    <a:pt x="267353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939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245"/>
          <a:stretch>
            <a:fillRect/>
          </a:stretch>
        </p:blipFill>
        <p:spPr>
          <a:xfrm>
            <a:off x="1920638" y="467956"/>
            <a:ext cx="13486402" cy="9351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4759" y="435908"/>
            <a:ext cx="13138700" cy="1185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6"/>
              </a:lnSpc>
            </a:pPr>
            <a:r>
              <a:rPr lang="en-US" sz="7780" dirty="0">
                <a:solidFill>
                  <a:srgbClr val="FF8E4F"/>
                </a:solidFill>
                <a:latin typeface="Open Sauce SemiBold Bold"/>
              </a:rPr>
              <a:t>Pearson's r</a:t>
            </a:r>
          </a:p>
        </p:txBody>
      </p:sp>
      <p:sp>
        <p:nvSpPr>
          <p:cNvPr id="3" name="AutoShape 3"/>
          <p:cNvSpPr/>
          <p:nvPr/>
        </p:nvSpPr>
        <p:spPr>
          <a:xfrm>
            <a:off x="-2723197" y="1602442"/>
            <a:ext cx="12260388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13437" y="808474"/>
            <a:ext cx="9847819" cy="94785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4759" y="1869432"/>
            <a:ext cx="8819241" cy="776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The Pearson correlation coefficient (r) is a measure of the linear correlation between two variables. Its value is between -1 and +1, -1 indicates total negative linear correlation, 0 indicates no linear correlation, and 1 indicates positive total linear correlation. Furthermore, r is invariant when there are separate changes in the positions and sizes of the two variables, implying that for a linear function, the angle to the x-axis has no effect on r.</a:t>
            </a: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ABFDDA8-F45E-4875-9257-A1C65B912331}"/>
              </a:ext>
            </a:extLst>
          </p:cNvPr>
          <p:cNvSpPr txBox="1"/>
          <p:nvPr/>
        </p:nvSpPr>
        <p:spPr>
          <a:xfrm>
            <a:off x="324759" y="7406003"/>
            <a:ext cx="8819241" cy="414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To calculate r for two variables X and Y, one divides the covariance of X and Y by the product of their standard deviations.</a:t>
            </a: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4493" y="0"/>
            <a:ext cx="7903507" cy="10287000"/>
            <a:chOff x="0" y="0"/>
            <a:chExt cx="2673532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73532" cy="3479800"/>
            </a:xfrm>
            <a:custGeom>
              <a:avLst/>
              <a:gdLst/>
              <a:ahLst/>
              <a:cxnLst/>
              <a:rect l="l" t="t" r="r" b="b"/>
              <a:pathLst>
                <a:path w="2673532" h="3479800">
                  <a:moveTo>
                    <a:pt x="0" y="0"/>
                  </a:moveTo>
                  <a:lnTo>
                    <a:pt x="2673532" y="0"/>
                  </a:lnTo>
                  <a:lnTo>
                    <a:pt x="267353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939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339" r="1339"/>
          <a:stretch>
            <a:fillRect/>
          </a:stretch>
        </p:blipFill>
        <p:spPr>
          <a:xfrm>
            <a:off x="2969052" y="468067"/>
            <a:ext cx="11104152" cy="935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5257" y="0"/>
            <a:ext cx="8891633" cy="10287000"/>
            <a:chOff x="0" y="0"/>
            <a:chExt cx="3007787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7787" cy="3479800"/>
            </a:xfrm>
            <a:custGeom>
              <a:avLst/>
              <a:gdLst/>
              <a:ahLst/>
              <a:cxnLst/>
              <a:rect l="l" t="t" r="r" b="b"/>
              <a:pathLst>
                <a:path w="3007787" h="3479800">
                  <a:moveTo>
                    <a:pt x="0" y="0"/>
                  </a:moveTo>
                  <a:lnTo>
                    <a:pt x="3007787" y="0"/>
                  </a:lnTo>
                  <a:lnTo>
                    <a:pt x="300778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939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710" t="1412" b="1412"/>
          <a:stretch>
            <a:fillRect/>
          </a:stretch>
        </p:blipFill>
        <p:spPr>
          <a:xfrm>
            <a:off x="8086376" y="763098"/>
            <a:ext cx="10201624" cy="87608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93150" y="2476500"/>
            <a:ext cx="7695129" cy="497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endParaRPr dirty="0"/>
          </a:p>
          <a:p>
            <a:pPr algn="just">
              <a:lnSpc>
                <a:spcPts val="5039"/>
              </a:lnSpc>
            </a:pPr>
            <a:r>
              <a:rPr lang="en-US" sz="2400" dirty="0" err="1">
                <a:solidFill>
                  <a:srgbClr val="FFFFFF"/>
                </a:solidFill>
                <a:latin typeface="Open Sauce" panose="020B0604020202020204" charset="0"/>
              </a:rPr>
              <a:t>Phik</a:t>
            </a:r>
            <a:r>
              <a:rPr lang="en-US" sz="2400" dirty="0">
                <a:solidFill>
                  <a:srgbClr val="FFFFFF"/>
                </a:solidFill>
                <a:latin typeface="Open Sauce" panose="020B0604020202020204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Open Sauce" panose="020B0604020202020204" charset="0"/>
              </a:rPr>
              <a:t>φk</a:t>
            </a:r>
            <a:r>
              <a:rPr lang="en-US" sz="2400" dirty="0">
                <a:solidFill>
                  <a:srgbClr val="FFFFFF"/>
                </a:solidFill>
                <a:latin typeface="Open Sauce" panose="020B0604020202020204" charset="0"/>
              </a:rPr>
              <a:t>) is a new and real correlation coefficient that active consistently across categorical, ordinal, and timescale variables, capturing the non-linear and reverting dependence on the Pearson correlation coefficient in the field in case there is normal distribution for two input variables.</a:t>
            </a:r>
          </a:p>
          <a:p>
            <a:pPr algn="just">
              <a:lnSpc>
                <a:spcPts val="4680"/>
              </a:lnSpc>
            </a:pPr>
            <a:endParaRPr lang="en-US" sz="12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9967" y="763098"/>
            <a:ext cx="8247276" cy="112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56"/>
              </a:lnSpc>
            </a:pPr>
            <a:r>
              <a:rPr lang="en-US" sz="7380">
                <a:solidFill>
                  <a:srgbClr val="FF8E4F"/>
                </a:solidFill>
                <a:latin typeface="Open Sauce SemiBold Bold"/>
              </a:rPr>
              <a:t>Phik matrix (φk)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3905" y="228583"/>
            <a:ext cx="13138700" cy="213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8"/>
              </a:lnSpc>
            </a:pPr>
            <a:r>
              <a:rPr lang="en-US" sz="6224">
                <a:solidFill>
                  <a:srgbClr val="FF8E4F"/>
                </a:solidFill>
                <a:latin typeface="Open Sauce SemiBold Bold"/>
              </a:rPr>
              <a:t>5.Outlier points</a:t>
            </a:r>
          </a:p>
          <a:p>
            <a:pPr>
              <a:lnSpc>
                <a:spcPts val="9336"/>
              </a:lnSpc>
            </a:pPr>
            <a:endParaRPr lang="en-US" sz="6224">
              <a:solidFill>
                <a:srgbClr val="FF8E4F"/>
              </a:solidFill>
              <a:latin typeface="Open Sauce SemiBold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169001" y="1451871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7210994"/>
            <a:ext cx="15491125" cy="2319579"/>
            <a:chOff x="0" y="0"/>
            <a:chExt cx="5240208" cy="7846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40208" cy="784648"/>
            </a:xfrm>
            <a:custGeom>
              <a:avLst/>
              <a:gdLst/>
              <a:ahLst/>
              <a:cxnLst/>
              <a:rect l="l" t="t" r="r" b="b"/>
              <a:pathLst>
                <a:path w="5240208" h="784648">
                  <a:moveTo>
                    <a:pt x="0" y="0"/>
                  </a:moveTo>
                  <a:lnTo>
                    <a:pt x="5240208" y="0"/>
                  </a:lnTo>
                  <a:lnTo>
                    <a:pt x="5240208" y="784648"/>
                  </a:lnTo>
                  <a:lnTo>
                    <a:pt x="0" y="784648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76039" y="1367092"/>
            <a:ext cx="17436773" cy="410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There are two groups of outliers:</a:t>
            </a:r>
          </a:p>
          <a:p>
            <a:pPr>
              <a:lnSpc>
                <a:spcPts val="4680"/>
              </a:lnSpc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           </a:t>
            </a:r>
            <a:r>
              <a:rPr lang="en-US" sz="2400" dirty="0">
                <a:solidFill>
                  <a:srgbClr val="FFFFFF"/>
                </a:solidFill>
                <a:latin typeface="Open Sauce" panose="020B0604020202020204" charset="0"/>
              </a:rPr>
              <a:t>The values ​​are not in the specified range of the data. For example, age, income or distance cannot be  negative.</a:t>
            </a:r>
          </a:p>
          <a:p>
            <a:pPr>
              <a:lnSpc>
                <a:spcPts val="4680"/>
              </a:lnSpc>
            </a:pPr>
            <a:r>
              <a:rPr lang="en-US" sz="2400" dirty="0">
                <a:solidFill>
                  <a:srgbClr val="FFFFFF"/>
                </a:solidFill>
                <a:latin typeface="Open Sauce" panose="020B0604020202020204" charset="0"/>
              </a:rPr>
              <a:t>            Values ​​are likely to occur but the probability is very low. For example, 120 years old, income 1 million dollars/month. These values ​​are likely to occur but are actually rare.</a:t>
            </a:r>
          </a:p>
          <a:p>
            <a:pPr>
              <a:lnSpc>
                <a:spcPts val="4680"/>
              </a:lnSpc>
            </a:pPr>
            <a:endParaRPr lang="en-US" sz="2400" dirty="0">
              <a:solidFill>
                <a:srgbClr val="FFFFFF"/>
              </a:solidFill>
              <a:latin typeface="Open Sauce" panose="020B0604020202020204" charset="0"/>
            </a:endParaRPr>
          </a:p>
          <a:p>
            <a:pPr>
              <a:lnSpc>
                <a:spcPts val="4680"/>
              </a:lnSpc>
            </a:pPr>
            <a:endParaRPr lang="en-US" sz="12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6040" y="4480666"/>
            <a:ext cx="17436773" cy="2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How to handle:</a:t>
            </a:r>
          </a:p>
          <a:p>
            <a:pPr>
              <a:lnSpc>
                <a:spcPts val="4680"/>
              </a:lnSpc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           With data belonging to the first group, we can consider it as a missing value. </a:t>
            </a:r>
          </a:p>
          <a:p>
            <a:pPr>
              <a:lnSpc>
                <a:spcPts val="4680"/>
              </a:lnSpc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            For data belonging to the second group, people often use the method of upper or lower bound (clipping or capping).</a:t>
            </a: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6040" y="7380566"/>
            <a:ext cx="14436364" cy="2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As analyzed in the section “Statistics of each field” with histogram, we have noticed that variables such as “salary”, ”</a:t>
            </a:r>
            <a:r>
              <a:rPr lang="en-US" sz="2600" dirty="0" err="1">
                <a:solidFill>
                  <a:srgbClr val="FFFFFF"/>
                </a:solidFill>
                <a:latin typeface="Open Sauce"/>
              </a:rPr>
              <a:t>pcsalary</a:t>
            </a:r>
            <a:r>
              <a:rPr lang="en-US" sz="2600" dirty="0">
                <a:solidFill>
                  <a:srgbClr val="FFFFFF"/>
                </a:solidFill>
                <a:latin typeface="Open Sauce"/>
              </a:rPr>
              <a:t>”, ”sales”, ”</a:t>
            </a:r>
            <a:r>
              <a:rPr lang="en-US" sz="2600" dirty="0" err="1">
                <a:solidFill>
                  <a:srgbClr val="FFFFFF"/>
                </a:solidFill>
                <a:latin typeface="Open Sauce"/>
              </a:rPr>
              <a:t>pcoe</a:t>
            </a:r>
            <a:r>
              <a:rPr lang="en-US" sz="2600" dirty="0">
                <a:solidFill>
                  <a:srgbClr val="FFFFFF"/>
                </a:solidFill>
                <a:latin typeface="Open Sauce"/>
              </a:rPr>
              <a:t>”, ”</a:t>
            </a:r>
            <a:r>
              <a:rPr lang="en-US" sz="2600" dirty="0" err="1">
                <a:solidFill>
                  <a:srgbClr val="FFFFFF"/>
                </a:solidFill>
                <a:latin typeface="Open Sauce"/>
              </a:rPr>
              <a:t>ros</a:t>
            </a:r>
            <a:r>
              <a:rPr lang="en-US" sz="2600" dirty="0">
                <a:solidFill>
                  <a:srgbClr val="FFFFFF"/>
                </a:solidFill>
                <a:latin typeface="Open Sauce"/>
              </a:rPr>
              <a:t>” have skewed data. right (or left) pretty much. It may be due to the effect of external variables or outliers.</a:t>
            </a: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  <a:p>
            <a:pPr>
              <a:lnSpc>
                <a:spcPts val="4680"/>
              </a:lnSpc>
            </a:pPr>
            <a:endParaRPr lang="en-US" sz="2600" dirty="0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4000"/>
          </a:blip>
          <a:srcRect l="10000" r="10000"/>
          <a:stretch>
            <a:fillRect/>
          </a:stretch>
        </p:blipFill>
        <p:spPr>
          <a:xfrm>
            <a:off x="8453010" y="0"/>
            <a:ext cx="1234054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40" y="672895"/>
            <a:ext cx="13138700" cy="1185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6"/>
              </a:lnSpc>
            </a:pPr>
            <a:r>
              <a:rPr lang="en-US" sz="6224">
                <a:solidFill>
                  <a:srgbClr val="FF8E4F"/>
                </a:solidFill>
                <a:latin typeface="Open Sauce SemiBold Bold"/>
              </a:rPr>
              <a:t>Box Plot: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40" y="2969003"/>
            <a:ext cx="7553072" cy="3500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The box plot not only helps to determine if the data has outliers, but also helps to find the maximum and minimum thresholds to be intercept.</a:t>
            </a:r>
          </a:p>
          <a:p>
            <a:pPr>
              <a:lnSpc>
                <a:spcPts val="4680"/>
              </a:lnSpc>
            </a:pPr>
            <a:endParaRPr lang="en-US" sz="2600">
              <a:solidFill>
                <a:srgbClr val="FFFFFF"/>
              </a:solidFill>
              <a:latin typeface="Open Sauce"/>
            </a:endParaRPr>
          </a:p>
          <a:p>
            <a:pPr>
              <a:lnSpc>
                <a:spcPts val="4680"/>
              </a:lnSpc>
            </a:pPr>
            <a:endParaRPr lang="en-US" sz="260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-3807378" y="2157509"/>
            <a:ext cx="12260388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922920"/>
            <a:ext cx="18288000" cy="713232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0836" y="560313"/>
            <a:ext cx="9436179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"salary"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8921" y="2375285"/>
            <a:ext cx="18546921" cy="660734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0836" y="560313"/>
            <a:ext cx="9436179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"salary"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83" b="51327"/>
          <a:stretch>
            <a:fillRect/>
          </a:stretch>
        </p:blipFill>
        <p:spPr>
          <a:xfrm>
            <a:off x="-505177" y="2283384"/>
            <a:ext cx="18969672" cy="66293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5165" y="560371"/>
            <a:ext cx="10122218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"pcsalary"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2010"/>
          <a:stretch>
            <a:fillRect/>
          </a:stretch>
        </p:blipFill>
        <p:spPr>
          <a:xfrm>
            <a:off x="-517331" y="2258170"/>
            <a:ext cx="18969672" cy="66293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5165" y="560371"/>
            <a:ext cx="10122218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"pcsalary"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47123"/>
            <a:chOff x="0" y="0"/>
            <a:chExt cx="6098754" cy="1016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8754" cy="1016166"/>
            </a:xfrm>
            <a:custGeom>
              <a:avLst/>
              <a:gdLst/>
              <a:ahLst/>
              <a:cxnLst/>
              <a:rect l="l" t="t" r="r" b="b"/>
              <a:pathLst>
                <a:path w="6098754" h="1016166">
                  <a:moveTo>
                    <a:pt x="0" y="0"/>
                  </a:moveTo>
                  <a:lnTo>
                    <a:pt x="6098754" y="0"/>
                  </a:lnTo>
                  <a:lnTo>
                    <a:pt x="6098754" y="1016166"/>
                  </a:lnTo>
                  <a:lnTo>
                    <a:pt x="0" y="101616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65" r="1665"/>
          <a:stretch>
            <a:fillRect/>
          </a:stretch>
        </p:blipFill>
        <p:spPr>
          <a:xfrm>
            <a:off x="11308605" y="3047123"/>
            <a:ext cx="10564155" cy="723987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26922" y="-1531560"/>
            <a:ext cx="17834157" cy="4197322"/>
            <a:chOff x="0" y="0"/>
            <a:chExt cx="23778875" cy="5596429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23778875" cy="1796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5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21359"/>
              <a:ext cx="23778875" cy="2875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23"/>
                </a:lnSpc>
              </a:pPr>
              <a:r>
                <a:rPr lang="en-US" sz="3882">
                  <a:solidFill>
                    <a:srgbClr val="FF8E4F"/>
                  </a:solidFill>
                  <a:latin typeface="Open Sauce Bold"/>
                </a:rPr>
                <a:t>State the requirements and objectives of the problem, develop research questions, propose a process - a diagram of research implementation.</a:t>
              </a:r>
            </a:p>
            <a:p>
              <a:pPr>
                <a:lnSpc>
                  <a:spcPts val="5823"/>
                </a:lnSpc>
              </a:pPr>
              <a:endParaRPr lang="en-US" sz="3882">
                <a:solidFill>
                  <a:srgbClr val="FF8E4F"/>
                </a:solidFill>
                <a:latin typeface="Open Sauce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7727" y="3841029"/>
            <a:ext cx="10654275" cy="52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3"/>
              </a:lnSpc>
            </a:pPr>
            <a:r>
              <a:rPr lang="en-US" sz="3774" dirty="0">
                <a:solidFill>
                  <a:srgbClr val="000000"/>
                </a:solidFill>
                <a:latin typeface="Open Sauce"/>
              </a:rPr>
              <a:t>Explain the relationship between factors affecting remuneration.</a:t>
            </a:r>
          </a:p>
          <a:p>
            <a:pPr>
              <a:lnSpc>
                <a:spcPts val="5283"/>
              </a:lnSpc>
            </a:pP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-    Listen to the data</a:t>
            </a:r>
          </a:p>
          <a:p>
            <a:pPr>
              <a:lnSpc>
                <a:spcPts val="5283"/>
              </a:lnSpc>
            </a:pP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-    Catch mistakes in data</a:t>
            </a:r>
          </a:p>
          <a:p>
            <a:pPr>
              <a:lnSpc>
                <a:spcPts val="5283"/>
              </a:lnSpc>
            </a:pP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-    See patterns in the data</a:t>
            </a:r>
          </a:p>
          <a:p>
            <a:pPr>
              <a:lnSpc>
                <a:spcPts val="5283"/>
              </a:lnSpc>
            </a:pP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-    Find violations of statistical assumptions</a:t>
            </a:r>
          </a:p>
          <a:p>
            <a:pPr>
              <a:lnSpc>
                <a:spcPts val="5283"/>
              </a:lnSpc>
            </a:pPr>
            <a:r>
              <a:rPr lang="en-US" sz="2800" dirty="0">
                <a:solidFill>
                  <a:srgbClr val="000000"/>
                </a:solidFill>
                <a:latin typeface="Open Sauce" panose="020B0604020202020204" charset="0"/>
              </a:rPr>
              <a:t>-    Generate hypotheses</a:t>
            </a:r>
          </a:p>
          <a:p>
            <a:pPr algn="ctr">
              <a:lnSpc>
                <a:spcPts val="4303"/>
              </a:lnSpc>
            </a:pPr>
            <a:endParaRPr lang="en-US" sz="1457" dirty="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8366" b="8366"/>
          <a:stretch>
            <a:fillRect/>
          </a:stretch>
        </p:blipFill>
        <p:spPr>
          <a:xfrm>
            <a:off x="-517331" y="2258170"/>
            <a:ext cx="18969672" cy="66293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8017" y="560371"/>
            <a:ext cx="9256514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"sales"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1631" b="53185"/>
          <a:stretch>
            <a:fillRect/>
          </a:stretch>
        </p:blipFill>
        <p:spPr>
          <a:xfrm>
            <a:off x="-492117" y="2459879"/>
            <a:ext cx="18969672" cy="66293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8017" y="560371"/>
            <a:ext cx="9256514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"sales"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3872" b="944"/>
          <a:stretch>
            <a:fillRect/>
          </a:stretch>
        </p:blipFill>
        <p:spPr>
          <a:xfrm>
            <a:off x="-492117" y="2459879"/>
            <a:ext cx="18969672" cy="66293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6937" y="560371"/>
            <a:ext cx="9398675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"pcroe"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351" b="8507"/>
          <a:stretch>
            <a:fillRect/>
          </a:stretch>
        </p:blipFill>
        <p:spPr>
          <a:xfrm>
            <a:off x="-492117" y="2207743"/>
            <a:ext cx="18969672" cy="688149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6937" y="560371"/>
            <a:ext cx="9398675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"pcroe"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858" r="531" b="53792"/>
          <a:stretch>
            <a:fillRect/>
          </a:stretch>
        </p:blipFill>
        <p:spPr>
          <a:xfrm>
            <a:off x="0" y="2502874"/>
            <a:ext cx="18288000" cy="66610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7339" y="560371"/>
            <a:ext cx="8677870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"ros"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294"/>
            <a:ext cx="11912380" cy="1169843"/>
            <a:chOff x="0" y="0"/>
            <a:chExt cx="4029620" cy="395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9620" cy="395725"/>
            </a:xfrm>
            <a:custGeom>
              <a:avLst/>
              <a:gdLst/>
              <a:ahLst/>
              <a:cxnLst/>
              <a:rect l="l" t="t" r="r" b="b"/>
              <a:pathLst>
                <a:path w="4029620" h="395725">
                  <a:moveTo>
                    <a:pt x="0" y="0"/>
                  </a:moveTo>
                  <a:lnTo>
                    <a:pt x="4029620" y="0"/>
                  </a:lnTo>
                  <a:lnTo>
                    <a:pt x="4029620" y="395725"/>
                  </a:lnTo>
                  <a:lnTo>
                    <a:pt x="0" y="39572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20" t="50467" r="411" b="4183"/>
          <a:stretch>
            <a:fillRect/>
          </a:stretch>
        </p:blipFill>
        <p:spPr>
          <a:xfrm>
            <a:off x="0" y="2502874"/>
            <a:ext cx="18288000" cy="66610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7339" y="560371"/>
            <a:ext cx="8677870" cy="7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274">
                <a:solidFill>
                  <a:srgbClr val="FFFFFF"/>
                </a:solidFill>
                <a:latin typeface="Open Sauce Bold"/>
              </a:rPr>
              <a:t>Let's start with the "ros" column: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78397" y="1736821"/>
            <a:ext cx="637676" cy="4602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01798" y="1634749"/>
            <a:ext cx="506174" cy="664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598123" y="1685785"/>
            <a:ext cx="573835" cy="5623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25834" y="1634749"/>
            <a:ext cx="443356" cy="6644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98795" y="1681883"/>
            <a:ext cx="540100" cy="5701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014922" y="1634749"/>
            <a:ext cx="591946" cy="6644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672651" y="8069686"/>
            <a:ext cx="643423" cy="50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321999" y="7987821"/>
            <a:ext cx="265772" cy="6644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1543407" y="8086483"/>
            <a:ext cx="683268" cy="4671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4564698" y="8038764"/>
            <a:ext cx="565628" cy="56254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3247435" y="7987821"/>
            <a:ext cx="242819" cy="6644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014922" y="8035364"/>
            <a:ext cx="591946" cy="56934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8805759" y="6399553"/>
            <a:ext cx="382953" cy="66442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2939" y="6399553"/>
            <a:ext cx="463892" cy="66442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1635578" y="6399553"/>
            <a:ext cx="498926" cy="66442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4591405" y="6399553"/>
            <a:ext cx="512215" cy="6644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3222670" y="6399553"/>
            <a:ext cx="292349" cy="66442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6052096" y="6472969"/>
            <a:ext cx="517597" cy="51759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697612" y="4851504"/>
            <a:ext cx="599246" cy="58399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210858" y="4811285"/>
            <a:ext cx="488053" cy="6644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1589672" y="4811285"/>
            <a:ext cx="590738" cy="66442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4587780" y="4811285"/>
            <a:ext cx="519463" cy="66442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3024095" y="4865193"/>
            <a:ext cx="689500" cy="55661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5981429" y="4909879"/>
            <a:ext cx="658931" cy="46724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628108" y="3223017"/>
            <a:ext cx="738255" cy="66442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163783" y="3255969"/>
            <a:ext cx="582204" cy="59852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76232" y="3255969"/>
            <a:ext cx="617617" cy="59852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4511015" y="3223017"/>
            <a:ext cx="672995" cy="6644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119985" y="3223017"/>
            <a:ext cx="497718" cy="66442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6092841" y="3223017"/>
            <a:ext cx="436107" cy="66442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28700" y="3498082"/>
            <a:ext cx="6830771" cy="265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4"/>
              </a:lnSpc>
            </a:pPr>
            <a:r>
              <a:rPr lang="en-US" sz="3782" dirty="0">
                <a:solidFill>
                  <a:srgbClr val="000000"/>
                </a:solidFill>
                <a:latin typeface="CS Gordon Serif"/>
              </a:rPr>
              <a:t>Handle Outliers</a:t>
            </a:r>
          </a:p>
          <a:p>
            <a:pPr algn="ctr">
              <a:lnSpc>
                <a:spcPts val="5294"/>
              </a:lnSpc>
            </a:pPr>
            <a:r>
              <a:rPr lang="en-US" sz="3782" dirty="0">
                <a:solidFill>
                  <a:srgbClr val="000000"/>
                </a:solidFill>
                <a:latin typeface="CS Gordon Serif"/>
              </a:rPr>
              <a:t>in dataset </a:t>
            </a:r>
          </a:p>
          <a:p>
            <a:pPr algn="ctr">
              <a:lnSpc>
                <a:spcPts val="5294"/>
              </a:lnSpc>
            </a:pPr>
            <a:r>
              <a:rPr lang="en-US" sz="3782" dirty="0">
                <a:solidFill>
                  <a:srgbClr val="000000"/>
                </a:solidFill>
                <a:latin typeface="CS Gordon Serif"/>
              </a:rPr>
              <a:t>before building </a:t>
            </a:r>
          </a:p>
          <a:p>
            <a:pPr algn="ctr">
              <a:lnSpc>
                <a:spcPts val="5294"/>
              </a:lnSpc>
            </a:pPr>
            <a:r>
              <a:rPr lang="en-US" sz="3782" dirty="0">
                <a:solidFill>
                  <a:srgbClr val="000000"/>
                </a:solidFill>
                <a:latin typeface="CS Gordon Serif"/>
              </a:rPr>
              <a:t>regression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23529" y="0"/>
            <a:ext cx="884094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9117" y="443905"/>
            <a:ext cx="3382328" cy="58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Handle 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793219"/>
            <a:ext cx="18288000" cy="67005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7455" y="443905"/>
            <a:ext cx="3466505" cy="58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Call out 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7935" y="952500"/>
            <a:ext cx="17231406" cy="239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6"/>
              </a:lnSpc>
            </a:pPr>
            <a:r>
              <a:rPr lang="en-US" sz="7247">
                <a:solidFill>
                  <a:srgbClr val="828282"/>
                </a:solidFill>
                <a:latin typeface="CS Gordon Serif Bold"/>
              </a:rPr>
              <a:t> Liner Regression Model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7234" y="4420977"/>
            <a:ext cx="8572066" cy="4837323"/>
            <a:chOff x="0" y="0"/>
            <a:chExt cx="11429421" cy="6449764"/>
          </a:xfrm>
        </p:grpSpPr>
        <p:sp>
          <p:nvSpPr>
            <p:cNvPr id="4" name="TextBox 4"/>
            <p:cNvSpPr txBox="1"/>
            <p:nvPr/>
          </p:nvSpPr>
          <p:spPr>
            <a:xfrm>
              <a:off x="727795" y="6075274"/>
              <a:ext cx="2675407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403201" y="6075274"/>
              <a:ext cx="2675407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078608" y="6075274"/>
              <a:ext cx="2675407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20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754014" y="6075274"/>
              <a:ext cx="2675407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30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727795" y="172957"/>
              <a:ext cx="10701626" cy="5783694"/>
              <a:chOff x="0" y="0"/>
              <a:chExt cx="14773132" cy="79841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47731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773132" h="12700">
                    <a:moveTo>
                      <a:pt x="0" y="0"/>
                    </a:moveTo>
                    <a:lnTo>
                      <a:pt x="14773132" y="0"/>
                    </a:lnTo>
                    <a:lnTo>
                      <a:pt x="147731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590478"/>
                <a:ext cx="147731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773132" h="12700">
                    <a:moveTo>
                      <a:pt x="0" y="0"/>
                    </a:moveTo>
                    <a:lnTo>
                      <a:pt x="14773132" y="0"/>
                    </a:lnTo>
                    <a:lnTo>
                      <a:pt x="147731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3187306"/>
                <a:ext cx="147731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773132" h="12700">
                    <a:moveTo>
                      <a:pt x="0" y="0"/>
                    </a:moveTo>
                    <a:lnTo>
                      <a:pt x="14773132" y="0"/>
                    </a:lnTo>
                    <a:lnTo>
                      <a:pt x="147731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4784134"/>
                <a:ext cx="147731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773132" h="12700">
                    <a:moveTo>
                      <a:pt x="0" y="0"/>
                    </a:moveTo>
                    <a:lnTo>
                      <a:pt x="14773132" y="0"/>
                    </a:lnTo>
                    <a:lnTo>
                      <a:pt x="147731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6380962"/>
                <a:ext cx="147731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773132" h="12700">
                    <a:moveTo>
                      <a:pt x="0" y="0"/>
                    </a:moveTo>
                    <a:lnTo>
                      <a:pt x="14773132" y="0"/>
                    </a:lnTo>
                    <a:lnTo>
                      <a:pt x="147731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7977790"/>
                <a:ext cx="147731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773132" h="12700">
                    <a:moveTo>
                      <a:pt x="0" y="0"/>
                    </a:moveTo>
                    <a:lnTo>
                      <a:pt x="14773132" y="0"/>
                    </a:lnTo>
                    <a:lnTo>
                      <a:pt x="147731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28575"/>
              <a:ext cx="580597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250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28164"/>
              <a:ext cx="580597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200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284903"/>
              <a:ext cx="580597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150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441642"/>
              <a:ext cx="580597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100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8041" y="4598380"/>
              <a:ext cx="412556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50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36082" y="5755119"/>
              <a:ext cx="244515" cy="37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33"/>
                </a:lnSpc>
              </a:pPr>
              <a:r>
                <a:rPr lang="en-US" sz="1738">
                  <a:solidFill>
                    <a:srgbClr val="FFFFFF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27795" y="172957"/>
              <a:ext cx="10701626" cy="5783694"/>
              <a:chOff x="0" y="0"/>
              <a:chExt cx="14773132" cy="79841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3813" y="6643461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6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4860877" y="5110506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353315" y="4982759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830628" y="3130439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0277692" y="4918887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5"/>
                      <a:pt x="28540" y="126433"/>
                      <a:pt x="63500" y="126433"/>
                    </a:cubicBezTo>
                    <a:cubicBezTo>
                      <a:pt x="98460" y="126433"/>
                      <a:pt x="126843" y="98175"/>
                      <a:pt x="12700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39881" y="4727267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413813" y="7537685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6"/>
                    </a:cubicBezTo>
                    <a:cubicBezTo>
                      <a:pt x="157" y="98175"/>
                      <a:pt x="28541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</a:path>
                </a:pathLst>
              </a:custGeom>
              <a:solidFill>
                <a:srgbClr val="FF8E4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860877" y="7441875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</a:path>
                </a:pathLst>
              </a:custGeom>
              <a:solidFill>
                <a:srgbClr val="FF8E4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353315" y="7346066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59" y="126432"/>
                      <a:pt x="126844" y="98175"/>
                      <a:pt x="127000" y="63216"/>
                    </a:cubicBezTo>
                    <a:close/>
                  </a:path>
                </a:pathLst>
              </a:custGeom>
              <a:solidFill>
                <a:srgbClr val="FF8E4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830628" y="6643461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</a:path>
                </a:pathLst>
              </a:custGeom>
              <a:solidFill>
                <a:srgbClr val="FF8E4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0277692" y="3034629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</a:path>
                </a:pathLst>
              </a:custGeom>
              <a:solidFill>
                <a:srgbClr val="FF8E4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2739881" y="256149"/>
                <a:ext cx="1270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6433">
                    <a:moveTo>
                      <a:pt x="127000" y="63217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</a:path>
                </a:pathLst>
              </a:custGeom>
              <a:solidFill>
                <a:srgbClr val="FF8E4F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2086576" y="5877983"/>
            <a:ext cx="5441395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28282"/>
                </a:solidFill>
                <a:latin typeface="Noto Sans"/>
              </a:rPr>
              <a:t>Note: This is an example -&gt;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47123"/>
            <a:chOff x="0" y="0"/>
            <a:chExt cx="6098754" cy="1016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8754" cy="1016166"/>
            </a:xfrm>
            <a:custGeom>
              <a:avLst/>
              <a:gdLst/>
              <a:ahLst/>
              <a:cxnLst/>
              <a:rect l="l" t="t" r="r" b="b"/>
              <a:pathLst>
                <a:path w="6098754" h="1016166">
                  <a:moveTo>
                    <a:pt x="0" y="0"/>
                  </a:moveTo>
                  <a:lnTo>
                    <a:pt x="6098754" y="0"/>
                  </a:lnTo>
                  <a:lnTo>
                    <a:pt x="6098754" y="1016166"/>
                  </a:lnTo>
                  <a:lnTo>
                    <a:pt x="0" y="101616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65" r="1665"/>
          <a:stretch>
            <a:fillRect/>
          </a:stretch>
        </p:blipFill>
        <p:spPr>
          <a:xfrm>
            <a:off x="11308605" y="3047123"/>
            <a:ext cx="10564155" cy="723987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26922" y="-1531560"/>
            <a:ext cx="17834157" cy="4197322"/>
            <a:chOff x="0" y="0"/>
            <a:chExt cx="23778875" cy="5596429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23778875" cy="1796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5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21359"/>
              <a:ext cx="23778875" cy="2875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23"/>
                </a:lnSpc>
              </a:pPr>
              <a:r>
                <a:rPr lang="en-US" sz="3882">
                  <a:solidFill>
                    <a:srgbClr val="FF8E4F"/>
                  </a:solidFill>
                  <a:latin typeface="Open Sauce Bold"/>
                </a:rPr>
                <a:t>State the requirements and objectives of the problem, develop research questions, propose a process - a diagram of research implementation.</a:t>
              </a:r>
            </a:p>
            <a:p>
              <a:pPr>
                <a:lnSpc>
                  <a:spcPts val="5823"/>
                </a:lnSpc>
              </a:pPr>
              <a:endParaRPr lang="en-US" sz="3882">
                <a:solidFill>
                  <a:srgbClr val="FF8E4F"/>
                </a:solidFill>
                <a:latin typeface="Open Sauce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426094" y="4305518"/>
            <a:ext cx="10654275" cy="83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3"/>
              </a:lnSpc>
            </a:pPr>
            <a:r>
              <a:rPr lang="en-US" sz="4874">
                <a:solidFill>
                  <a:srgbClr val="000000"/>
                </a:solidFill>
                <a:latin typeface="Open Sauce"/>
              </a:rPr>
              <a:t>2. Research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970"/>
          <a:stretch>
            <a:fillRect/>
          </a:stretch>
        </p:blipFill>
        <p:spPr>
          <a:xfrm>
            <a:off x="2895600" y="1690263"/>
            <a:ext cx="13424730" cy="85967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2946" y="143843"/>
            <a:ext cx="1348305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BFCFC"/>
                </a:solidFill>
                <a:latin typeface="Noto Sans"/>
              </a:rPr>
              <a:t>1. Model (1) – 5 variables: salary, </a:t>
            </a:r>
            <a:r>
              <a:rPr lang="en-US" sz="3399" dirty="0" err="1">
                <a:solidFill>
                  <a:srgbClr val="FBFCFC"/>
                </a:solidFill>
                <a:latin typeface="Noto Sans"/>
              </a:rPr>
              <a:t>lsalary</a:t>
            </a:r>
            <a:r>
              <a:rPr lang="en-US" sz="3399" dirty="0">
                <a:solidFill>
                  <a:srgbClr val="FBFCFC"/>
                </a:solidFill>
                <a:latin typeface="Noto Sans"/>
              </a:rPr>
              <a:t>, </a:t>
            </a:r>
            <a:r>
              <a:rPr lang="en-US" sz="3399" dirty="0" err="1">
                <a:solidFill>
                  <a:srgbClr val="FBFCFC"/>
                </a:solidFill>
                <a:latin typeface="Noto Sans"/>
              </a:rPr>
              <a:t>lsales</a:t>
            </a:r>
            <a:r>
              <a:rPr lang="en-US" sz="3399" dirty="0">
                <a:solidFill>
                  <a:srgbClr val="FBFCFC"/>
                </a:solidFill>
                <a:latin typeface="Noto Sans"/>
              </a:rPr>
              <a:t>, sales, roe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257" y="952500"/>
            <a:ext cx="18318480" cy="954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 dirty="0">
                <a:solidFill>
                  <a:srgbClr val="FBFCFC"/>
                </a:solidFill>
                <a:latin typeface="Open Sauce Bold"/>
              </a:rPr>
              <a:t>salary = -5852.4263 </a:t>
            </a:r>
            <a:r>
              <a:rPr lang="en-US" sz="3100" dirty="0">
                <a:solidFill>
                  <a:srgbClr val="E46270"/>
                </a:solidFill>
                <a:latin typeface="Open Sauce Bold"/>
              </a:rPr>
              <a:t>+ 1003.2959</a:t>
            </a:r>
            <a:r>
              <a:rPr lang="en-US" sz="3100" dirty="0">
                <a:solidFill>
                  <a:srgbClr val="FBFCFC"/>
                </a:solidFill>
                <a:latin typeface="Open Sauce Bold"/>
              </a:rPr>
              <a:t>*</a:t>
            </a:r>
            <a:r>
              <a:rPr lang="en-US" sz="3100" dirty="0" err="1">
                <a:solidFill>
                  <a:srgbClr val="FBFCFC"/>
                </a:solidFill>
                <a:latin typeface="Open Sauce Bold"/>
              </a:rPr>
              <a:t>lsalary</a:t>
            </a:r>
            <a:r>
              <a:rPr lang="en-US" sz="3100" dirty="0">
                <a:solidFill>
                  <a:srgbClr val="E46270"/>
                </a:solidFill>
                <a:latin typeface="Open Sauce Bold"/>
              </a:rPr>
              <a:t> – 59.9406</a:t>
            </a:r>
            <a:r>
              <a:rPr lang="en-US" sz="3100" dirty="0">
                <a:solidFill>
                  <a:srgbClr val="FBFCFC"/>
                </a:solidFill>
                <a:latin typeface="Open Sauce Bold"/>
              </a:rPr>
              <a:t>*</a:t>
            </a:r>
            <a:r>
              <a:rPr lang="en-US" sz="3100" dirty="0" err="1">
                <a:solidFill>
                  <a:srgbClr val="FBFCFC"/>
                </a:solidFill>
                <a:latin typeface="Open Sauce Bold"/>
              </a:rPr>
              <a:t>lsales</a:t>
            </a:r>
            <a:r>
              <a:rPr lang="en-US" sz="3100" dirty="0">
                <a:solidFill>
                  <a:srgbClr val="FBFCFC"/>
                </a:solidFill>
                <a:latin typeface="Open Sauce Bold"/>
              </a:rPr>
              <a:t> </a:t>
            </a:r>
            <a:r>
              <a:rPr lang="en-US" sz="3100" dirty="0">
                <a:solidFill>
                  <a:srgbClr val="E46270"/>
                </a:solidFill>
                <a:latin typeface="Open Sauce Bold"/>
              </a:rPr>
              <a:t>+ 1.39e-05</a:t>
            </a:r>
            <a:r>
              <a:rPr lang="en-US" sz="3100" dirty="0">
                <a:solidFill>
                  <a:srgbClr val="FBFCFC"/>
                </a:solidFill>
                <a:latin typeface="Open Sauce Bold"/>
              </a:rPr>
              <a:t>*sales </a:t>
            </a:r>
            <a:r>
              <a:rPr lang="en-US" sz="3100" dirty="0">
                <a:solidFill>
                  <a:srgbClr val="E46270"/>
                </a:solidFill>
                <a:latin typeface="Open Sauce Bold"/>
              </a:rPr>
              <a:t>+ 1.8610</a:t>
            </a:r>
            <a:r>
              <a:rPr lang="en-US" sz="3100" dirty="0">
                <a:solidFill>
                  <a:srgbClr val="FBFCFC"/>
                </a:solidFill>
                <a:latin typeface="Open Sauce Bold"/>
              </a:rPr>
              <a:t>*roe</a:t>
            </a:r>
          </a:p>
          <a:p>
            <a:pPr algn="ctr">
              <a:lnSpc>
                <a:spcPts val="3720"/>
              </a:lnSpc>
              <a:spcBef>
                <a:spcPct val="0"/>
              </a:spcBef>
            </a:pPr>
            <a:endParaRPr lang="en-US" sz="3100" dirty="0">
              <a:solidFill>
                <a:srgbClr val="FBFCFC"/>
              </a:solidFill>
              <a:latin typeface="Open Sauce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057" b="4853"/>
          <a:stretch>
            <a:fillRect/>
          </a:stretch>
        </p:blipFill>
        <p:spPr>
          <a:xfrm>
            <a:off x="2448636" y="1973580"/>
            <a:ext cx="13220580" cy="83134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055" y="257131"/>
            <a:ext cx="13828871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ans"/>
              </a:rPr>
              <a:t>2. Model (2) – 6 variables: salary, pcroe, pcsalary, lsalary, lsales, sales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019175"/>
            <a:ext cx="1828800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099" dirty="0">
                <a:solidFill>
                  <a:srgbClr val="FFFFFF"/>
                </a:solidFill>
                <a:latin typeface="Open Sauce Bold"/>
              </a:rPr>
              <a:t>salary = -5881.9065 </a:t>
            </a:r>
            <a:r>
              <a:rPr lang="en-US" sz="3099" dirty="0">
                <a:solidFill>
                  <a:srgbClr val="E46270"/>
                </a:solidFill>
                <a:latin typeface="Open Sauce Bold"/>
              </a:rPr>
              <a:t>– 0.1894</a:t>
            </a:r>
            <a:r>
              <a:rPr lang="en-US" sz="3099" dirty="0">
                <a:solidFill>
                  <a:srgbClr val="FFFFFF"/>
                </a:solidFill>
                <a:latin typeface="Open Sauce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Open Sauce Bold"/>
              </a:rPr>
              <a:t>pcroe</a:t>
            </a:r>
            <a:r>
              <a:rPr lang="en-US" sz="3099" dirty="0">
                <a:solidFill>
                  <a:srgbClr val="FFFFFF"/>
                </a:solidFill>
                <a:latin typeface="Open Sauce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Open Sauce Bold"/>
              </a:rPr>
              <a:t>+ 0.7358*</a:t>
            </a:r>
            <a:r>
              <a:rPr lang="en-US" sz="3099" dirty="0" err="1">
                <a:solidFill>
                  <a:srgbClr val="FFFFFF"/>
                </a:solidFill>
                <a:latin typeface="Open Sauce Bold"/>
              </a:rPr>
              <a:t>pcsalary</a:t>
            </a:r>
            <a:r>
              <a:rPr lang="en-US" sz="3099" dirty="0">
                <a:solidFill>
                  <a:srgbClr val="FFFFFF"/>
                </a:solidFill>
                <a:latin typeface="Open Sauce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Open Sauce Bold"/>
              </a:rPr>
              <a:t>+ 1011.6091</a:t>
            </a:r>
            <a:r>
              <a:rPr lang="en-US" sz="3099" dirty="0">
                <a:solidFill>
                  <a:srgbClr val="FFFFFF"/>
                </a:solidFill>
                <a:latin typeface="Open Sauce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Open Sauce Bold"/>
              </a:rPr>
              <a:t>lsalary</a:t>
            </a:r>
            <a:r>
              <a:rPr lang="en-US" sz="3099" dirty="0">
                <a:solidFill>
                  <a:srgbClr val="FFFFFF"/>
                </a:solidFill>
                <a:latin typeface="Open Sauce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Open Sauce Bold"/>
              </a:rPr>
              <a:t>-68.1581</a:t>
            </a:r>
            <a:r>
              <a:rPr lang="en-US" sz="3099" dirty="0">
                <a:solidFill>
                  <a:srgbClr val="FFFFFF"/>
                </a:solidFill>
                <a:latin typeface="Open Sauce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Open Sauce Bold"/>
              </a:rPr>
              <a:t>lsales</a:t>
            </a:r>
            <a:r>
              <a:rPr lang="en-US" sz="3099" dirty="0">
                <a:solidFill>
                  <a:srgbClr val="FFFFFF"/>
                </a:solidFill>
                <a:latin typeface="Open Sauce Bold"/>
              </a:rPr>
              <a:t> + </a:t>
            </a:r>
            <a:r>
              <a:rPr lang="en-US" sz="3099" dirty="0">
                <a:solidFill>
                  <a:srgbClr val="E46270"/>
                </a:solidFill>
                <a:latin typeface="Open Sauce Bold"/>
              </a:rPr>
              <a:t>1.51e-05</a:t>
            </a:r>
            <a:r>
              <a:rPr lang="en-US" sz="3099" dirty="0">
                <a:solidFill>
                  <a:srgbClr val="FFFFFF"/>
                </a:solidFill>
                <a:latin typeface="Open Sauce Bold"/>
              </a:rPr>
              <a:t>*sales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176" b="1047"/>
          <a:stretch>
            <a:fillRect/>
          </a:stretch>
        </p:blipFill>
        <p:spPr>
          <a:xfrm>
            <a:off x="3114886" y="1973580"/>
            <a:ext cx="12058227" cy="81495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5911" y="171411"/>
            <a:ext cx="15345252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uce"/>
              </a:rPr>
              <a:t>3. Model (3) – 7 variables: salary, pcroe, pcsalary, lsalary, lsales, sale, roe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5021" y="876300"/>
            <a:ext cx="18288000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 dirty="0">
                <a:solidFill>
                  <a:srgbClr val="FFFFFF"/>
                </a:solidFill>
                <a:latin typeface="Noto Sans Bold"/>
              </a:rPr>
              <a:t>salary = -5859.9114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- 0.2624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Noto Sans Bold"/>
              </a:rPr>
              <a:t>pcroe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+ 0.7646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Noto Sans Bold"/>
              </a:rPr>
              <a:t>pcsalary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+ 1002.5303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Noto Sans Bold"/>
              </a:rPr>
              <a:t>lsalary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-60.9542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Noto Sans Bold"/>
              </a:rPr>
              <a:t>lsales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 +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1.432e-05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*sales +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2.1020*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roe</a:t>
            </a:r>
          </a:p>
          <a:p>
            <a:pPr algn="ctr">
              <a:lnSpc>
                <a:spcPts val="3719"/>
              </a:lnSpc>
              <a:spcBef>
                <a:spcPct val="0"/>
              </a:spcBef>
            </a:pPr>
            <a:endParaRPr lang="en-US" sz="3099" dirty="0">
              <a:solidFill>
                <a:srgbClr val="FFFFFF"/>
              </a:solidFill>
              <a:latin typeface="Noto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012" b="2327"/>
          <a:stretch>
            <a:fillRect/>
          </a:stretch>
        </p:blipFill>
        <p:spPr>
          <a:xfrm>
            <a:off x="3429000" y="1927870"/>
            <a:ext cx="11426514" cy="84003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3125" y="161331"/>
            <a:ext cx="17134275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pen Sauce Bold"/>
              </a:rPr>
              <a:t>4. Model (4) – 8 variables: salary, </a:t>
            </a:r>
            <a:r>
              <a:rPr lang="en-US" sz="3399" dirty="0" err="1">
                <a:solidFill>
                  <a:srgbClr val="FFFFFF"/>
                </a:solidFill>
                <a:latin typeface="Open Sauce Bold"/>
              </a:rPr>
              <a:t>pcroe,pcsalary,lsalary,lsales,sale,roe,ros</a:t>
            </a:r>
            <a:endParaRPr lang="en-US" sz="3399" dirty="0">
              <a:solidFill>
                <a:srgbClr val="FFFFFF"/>
              </a:solidFill>
              <a:latin typeface="Open Sauce Bold"/>
            </a:endParaRP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 dirty="0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9099" y="876300"/>
            <a:ext cx="17935011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 dirty="0">
                <a:solidFill>
                  <a:srgbClr val="FFFFFF"/>
                </a:solidFill>
                <a:latin typeface="Noto Sans Bold"/>
              </a:rPr>
              <a:t>salary = -5870.7964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- 0.5003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Noto Sans Bold"/>
              </a:rPr>
              <a:t>pcroe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+ 0.6451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Noto Sans Bold"/>
              </a:rPr>
              <a:t>pcsalary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+ 1000.4519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Noto Sans Bold"/>
              </a:rPr>
              <a:t>lsalary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-44.5587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Noto Sans Bold"/>
              </a:rPr>
              <a:t>lsales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+ 1.188e-05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*sales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+ 1.1268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*roe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+ 0.5843</a:t>
            </a:r>
            <a:r>
              <a:rPr lang="en-US" sz="3099" dirty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>
                <a:solidFill>
                  <a:srgbClr val="FFFFFF"/>
                </a:solidFill>
                <a:latin typeface="Noto Sans Bold"/>
              </a:rPr>
              <a:t>ros</a:t>
            </a:r>
            <a:endParaRPr lang="en-US" sz="3099" dirty="0">
              <a:solidFill>
                <a:srgbClr val="FFFFFF"/>
              </a:solidFill>
              <a:latin typeface="Noto Sans Bold"/>
            </a:endParaRPr>
          </a:p>
          <a:p>
            <a:pPr algn="ctr">
              <a:lnSpc>
                <a:spcPts val="3719"/>
              </a:lnSpc>
              <a:spcBef>
                <a:spcPct val="0"/>
              </a:spcBef>
            </a:pPr>
            <a:endParaRPr lang="en-US" sz="3099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11400" y="7353300"/>
            <a:ext cx="3082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Multicollinearity?</a:t>
            </a:r>
            <a:endParaRPr lang="en-US" sz="28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3125" y="161331"/>
            <a:ext cx="17134275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pen Sauce Bold"/>
              </a:rPr>
              <a:t>5</a:t>
            </a:r>
            <a:r>
              <a:rPr lang="en-US" sz="3399" dirty="0" smtClean="0">
                <a:solidFill>
                  <a:srgbClr val="FFFFFF"/>
                </a:solidFill>
                <a:latin typeface="Open Sauce Bold"/>
              </a:rPr>
              <a:t>. </a:t>
            </a:r>
            <a:r>
              <a:rPr lang="en-US" sz="3399" dirty="0">
                <a:solidFill>
                  <a:srgbClr val="FFFFFF"/>
                </a:solidFill>
                <a:latin typeface="Open Sauce Bold"/>
              </a:rPr>
              <a:t>Model (</a:t>
            </a:r>
            <a:r>
              <a:rPr lang="en-US" sz="3399" dirty="0" smtClean="0">
                <a:solidFill>
                  <a:srgbClr val="FFFFFF"/>
                </a:solidFill>
                <a:latin typeface="Open Sauce Bold"/>
              </a:rPr>
              <a:t>4.1) </a:t>
            </a:r>
            <a:r>
              <a:rPr lang="en-US" sz="3399" dirty="0">
                <a:solidFill>
                  <a:srgbClr val="FFFFFF"/>
                </a:solidFill>
                <a:latin typeface="Open Sauce Bold"/>
              </a:rPr>
              <a:t>– </a:t>
            </a:r>
            <a:r>
              <a:rPr lang="en-US" sz="3399" dirty="0" smtClean="0">
                <a:solidFill>
                  <a:srgbClr val="FFFFFF"/>
                </a:solidFill>
                <a:latin typeface="Open Sauce Bold"/>
              </a:rPr>
              <a:t>6 </a:t>
            </a:r>
            <a:r>
              <a:rPr lang="en-US" sz="3399" dirty="0">
                <a:solidFill>
                  <a:srgbClr val="FFFFFF"/>
                </a:solidFill>
                <a:latin typeface="Open Sauce Bold"/>
              </a:rPr>
              <a:t>variables: salary, </a:t>
            </a:r>
            <a:r>
              <a:rPr lang="en-US" sz="3399" dirty="0" err="1">
                <a:solidFill>
                  <a:srgbClr val="FFFFFF"/>
                </a:solidFill>
                <a:latin typeface="Open Sauce Bold"/>
              </a:rPr>
              <a:t>pcroe</a:t>
            </a:r>
            <a:r>
              <a:rPr lang="en-US" sz="3399" dirty="0" smtClean="0">
                <a:solidFill>
                  <a:srgbClr val="FFFFFF"/>
                </a:solidFill>
                <a:latin typeface="Open Sauce Bold"/>
              </a:rPr>
              <a:t>, </a:t>
            </a:r>
            <a:r>
              <a:rPr lang="en-US" sz="3399" dirty="0" err="1" smtClean="0">
                <a:solidFill>
                  <a:srgbClr val="FFFFFF"/>
                </a:solidFill>
                <a:latin typeface="Open Sauce Bold"/>
              </a:rPr>
              <a:t>pcsalary</a:t>
            </a:r>
            <a:r>
              <a:rPr lang="en-US" sz="3399" dirty="0" smtClean="0">
                <a:solidFill>
                  <a:srgbClr val="FFFFFF"/>
                </a:solidFill>
                <a:latin typeface="Open Sauce Bold"/>
              </a:rPr>
              <a:t>, sale, roe, </a:t>
            </a:r>
            <a:r>
              <a:rPr lang="en-US" sz="3399" dirty="0" err="1" smtClean="0">
                <a:solidFill>
                  <a:srgbClr val="FFFFFF"/>
                </a:solidFill>
                <a:latin typeface="Open Sauce Bold"/>
              </a:rPr>
              <a:t>ros</a:t>
            </a:r>
            <a:endParaRPr lang="en-US" sz="3399" dirty="0">
              <a:solidFill>
                <a:srgbClr val="FFFFFF"/>
              </a:solidFill>
              <a:latin typeface="Open Sauce Bold"/>
            </a:endParaRP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 dirty="0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9099" y="876300"/>
            <a:ext cx="17935011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 dirty="0">
                <a:solidFill>
                  <a:srgbClr val="FFFFFF"/>
                </a:solidFill>
                <a:latin typeface="Noto Sans Bold"/>
              </a:rPr>
              <a:t>salary = </a:t>
            </a:r>
            <a:r>
              <a:rPr lang="en-US" sz="3099" dirty="0" smtClean="0">
                <a:solidFill>
                  <a:srgbClr val="FFFFFF"/>
                </a:solidFill>
                <a:latin typeface="Noto Sans Bold"/>
              </a:rPr>
              <a:t>319.7283 </a:t>
            </a:r>
            <a:r>
              <a:rPr lang="en-US" sz="3099" dirty="0" smtClean="0">
                <a:solidFill>
                  <a:srgbClr val="E46270"/>
                </a:solidFill>
                <a:latin typeface="Noto Sans Bold"/>
              </a:rPr>
              <a:t>+19.4767</a:t>
            </a:r>
            <a:r>
              <a:rPr lang="en-US" sz="3099" dirty="0" smtClean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 smtClean="0">
                <a:solidFill>
                  <a:srgbClr val="FFFFFF"/>
                </a:solidFill>
                <a:latin typeface="Noto Sans Bold"/>
              </a:rPr>
              <a:t>pcroe</a:t>
            </a:r>
            <a:r>
              <a:rPr lang="en-US" sz="3099" dirty="0" smtClean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</a:t>
            </a:r>
            <a:r>
              <a:rPr lang="en-US" sz="3099" dirty="0" smtClean="0">
                <a:solidFill>
                  <a:srgbClr val="E46270"/>
                </a:solidFill>
                <a:latin typeface="Noto Sans Bold"/>
              </a:rPr>
              <a:t>0.8241</a:t>
            </a:r>
            <a:r>
              <a:rPr lang="en-US" sz="3099" dirty="0" smtClean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 smtClean="0">
                <a:solidFill>
                  <a:srgbClr val="FFFFFF"/>
                </a:solidFill>
                <a:latin typeface="Noto Sans Bold"/>
              </a:rPr>
              <a:t>pcsalary</a:t>
            </a:r>
            <a:r>
              <a:rPr lang="en-US" sz="3099" dirty="0" smtClean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3099" dirty="0" smtClean="0">
                <a:solidFill>
                  <a:srgbClr val="E46270"/>
                </a:solidFill>
                <a:latin typeface="Noto Sans Bold"/>
              </a:rPr>
              <a:t>+ 1.0536</a:t>
            </a:r>
            <a:r>
              <a:rPr lang="en-US" sz="3099" dirty="0" smtClean="0">
                <a:solidFill>
                  <a:srgbClr val="FFFFFF"/>
                </a:solidFill>
                <a:latin typeface="Noto Sans Bold"/>
              </a:rPr>
              <a:t>*sales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</a:t>
            </a:r>
            <a:r>
              <a:rPr lang="en-US" sz="3099" dirty="0" smtClean="0">
                <a:solidFill>
                  <a:srgbClr val="E46270"/>
                </a:solidFill>
                <a:latin typeface="Noto Sans Bold"/>
              </a:rPr>
              <a:t>2.4510</a:t>
            </a:r>
            <a:r>
              <a:rPr lang="en-US" sz="3099" dirty="0" smtClean="0">
                <a:solidFill>
                  <a:srgbClr val="FFFFFF"/>
                </a:solidFill>
                <a:latin typeface="Noto Sans Bold"/>
              </a:rPr>
              <a:t>*roe </a:t>
            </a:r>
            <a:r>
              <a:rPr lang="en-US" sz="3099" dirty="0">
                <a:solidFill>
                  <a:srgbClr val="E46270"/>
                </a:solidFill>
                <a:latin typeface="Noto Sans Bold"/>
              </a:rPr>
              <a:t>+ </a:t>
            </a:r>
            <a:r>
              <a:rPr lang="en-US" sz="3099" dirty="0" smtClean="0">
                <a:solidFill>
                  <a:srgbClr val="E46270"/>
                </a:solidFill>
                <a:latin typeface="Noto Sans Bold"/>
              </a:rPr>
              <a:t>300.3779</a:t>
            </a:r>
            <a:r>
              <a:rPr lang="en-US" sz="3099" dirty="0" smtClean="0">
                <a:solidFill>
                  <a:srgbClr val="FFFFFF"/>
                </a:solidFill>
                <a:latin typeface="Noto Sans Bold"/>
              </a:rPr>
              <a:t>*</a:t>
            </a:r>
            <a:r>
              <a:rPr lang="en-US" sz="3099" dirty="0" err="1" smtClean="0">
                <a:solidFill>
                  <a:srgbClr val="FFFFFF"/>
                </a:solidFill>
                <a:latin typeface="Noto Sans Bold"/>
              </a:rPr>
              <a:t>ros</a:t>
            </a:r>
            <a:endParaRPr lang="en-US" sz="3099" dirty="0">
              <a:solidFill>
                <a:srgbClr val="FFFFFF"/>
              </a:solidFill>
              <a:latin typeface="Noto Sans Bold"/>
            </a:endParaRPr>
          </a:p>
          <a:p>
            <a:pPr algn="ctr">
              <a:lnSpc>
                <a:spcPts val="3719"/>
              </a:lnSpc>
              <a:spcBef>
                <a:spcPct val="0"/>
              </a:spcBef>
            </a:pPr>
            <a:endParaRPr lang="en-US" sz="3099" dirty="0">
              <a:solidFill>
                <a:srgbClr val="FFFFFF"/>
              </a:solidFill>
              <a:latin typeface="Noto Sans Bold"/>
            </a:endParaRPr>
          </a:p>
        </p:txBody>
      </p:sp>
      <p:pic>
        <p:nvPicPr>
          <p:cNvPr id="1028" name="Picture 4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30" y="2109934"/>
            <a:ext cx="9357951" cy="817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5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960"/>
            <a:ext cx="18288000" cy="6355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028" t="9487"/>
          <a:stretch>
            <a:fillRect/>
          </a:stretch>
        </p:blipFill>
        <p:spPr>
          <a:xfrm>
            <a:off x="12986325" y="0"/>
            <a:ext cx="5301675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655840"/>
            <a:ext cx="10764476" cy="41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  <a:spcBef>
                <a:spcPct val="0"/>
              </a:spcBef>
            </a:pPr>
            <a:r>
              <a:rPr lang="en-US" sz="6800">
                <a:solidFill>
                  <a:srgbClr val="000000"/>
                </a:solidFill>
                <a:latin typeface="Open Sauce SemiBold Bold"/>
              </a:rPr>
              <a:t>Linear Regression Model with Categorical Variables (or called Dummy Variables)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13975"/>
            <a:ext cx="16637477" cy="6259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53013" y="1028700"/>
            <a:ext cx="12181974" cy="925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5817" y="192881"/>
            <a:ext cx="15375017" cy="83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Open Sauce SemiBold Bold"/>
              </a:rPr>
              <a:t>Y = 345.5370  + </a:t>
            </a:r>
            <a:r>
              <a:rPr lang="en-US" sz="2741">
                <a:solidFill>
                  <a:srgbClr val="E46270"/>
                </a:solidFill>
                <a:latin typeface="Open Sauce SemiBold Bold"/>
              </a:rPr>
              <a:t>5.4e-05</a:t>
            </a:r>
            <a:r>
              <a:rPr lang="en-US" sz="2741">
                <a:solidFill>
                  <a:srgbClr val="000000"/>
                </a:solidFill>
                <a:latin typeface="Open Sauce SemiBold Bold"/>
              </a:rPr>
              <a:t>sales + </a:t>
            </a:r>
            <a:r>
              <a:rPr lang="en-US" sz="2741">
                <a:solidFill>
                  <a:srgbClr val="E46270"/>
                </a:solidFill>
                <a:latin typeface="Open Sauce SemiBold Bold"/>
              </a:rPr>
              <a:t>13.0313</a:t>
            </a:r>
            <a:r>
              <a:rPr lang="en-US" sz="2741">
                <a:solidFill>
                  <a:srgbClr val="000000"/>
                </a:solidFill>
                <a:latin typeface="Open Sauce SemiBold Bold"/>
              </a:rPr>
              <a:t> roe +</a:t>
            </a:r>
            <a:r>
              <a:rPr lang="en-US" sz="2741">
                <a:solidFill>
                  <a:srgbClr val="E46270"/>
                </a:solidFill>
                <a:latin typeface="Open Sauce SemiBold Bold"/>
              </a:rPr>
              <a:t> 0.6297</a:t>
            </a:r>
            <a:r>
              <a:rPr lang="en-US" sz="2741">
                <a:solidFill>
                  <a:srgbClr val="000000"/>
                </a:solidFill>
                <a:latin typeface="Open Sauce SemiBold Bold"/>
              </a:rPr>
              <a:t> ros + </a:t>
            </a:r>
            <a:r>
              <a:rPr lang="en-US" sz="2741">
                <a:solidFill>
                  <a:srgbClr val="E46270"/>
                </a:solidFill>
                <a:latin typeface="Open Sauce SemiBold Bold"/>
              </a:rPr>
              <a:t>199.6952</a:t>
            </a:r>
            <a:r>
              <a:rPr lang="en-US" sz="2741">
                <a:solidFill>
                  <a:srgbClr val="000000"/>
                </a:solidFill>
                <a:latin typeface="Open Sauce SemiBold Bold"/>
              </a:rPr>
              <a:t>Z1 + </a:t>
            </a:r>
            <a:r>
              <a:rPr lang="en-US" sz="2741">
                <a:solidFill>
                  <a:srgbClr val="E46270"/>
                </a:solidFill>
                <a:latin typeface="Open Sauce SemiBold Bold"/>
              </a:rPr>
              <a:t>360.1229</a:t>
            </a:r>
            <a:r>
              <a:rPr lang="en-US" sz="2741">
                <a:solidFill>
                  <a:srgbClr val="000000"/>
                </a:solidFill>
                <a:latin typeface="Open Sauce SemiBold Bold"/>
              </a:rPr>
              <a:t>Z2 + </a:t>
            </a:r>
            <a:r>
              <a:rPr lang="en-US" sz="2741">
                <a:solidFill>
                  <a:srgbClr val="E46270"/>
                </a:solidFill>
                <a:latin typeface="Open Sauce SemiBold Bold"/>
              </a:rPr>
              <a:t>350.4280</a:t>
            </a:r>
            <a:r>
              <a:rPr lang="en-US" sz="2741">
                <a:solidFill>
                  <a:srgbClr val="000000"/>
                </a:solidFill>
                <a:latin typeface="Open Sauce SemiBold Bold"/>
              </a:rPr>
              <a:t>Z3 + 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9032" y="1028700"/>
            <a:ext cx="16620268" cy="15587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3866" y="2964094"/>
            <a:ext cx="16620268" cy="16477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4611881"/>
            <a:ext cx="3320905" cy="6479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3866" y="5837902"/>
            <a:ext cx="16230600" cy="14627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5209" y="453368"/>
            <a:ext cx="17900391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741" dirty="0">
                <a:solidFill>
                  <a:srgbClr val="000000"/>
                </a:solidFill>
                <a:latin typeface="Open Sauce SemiBold Bold"/>
              </a:rPr>
              <a:t>Y = 345.5370  + </a:t>
            </a:r>
            <a:r>
              <a:rPr lang="en-US" sz="2741" dirty="0">
                <a:solidFill>
                  <a:srgbClr val="E46270"/>
                </a:solidFill>
                <a:latin typeface="Open Sauce SemiBold Bold"/>
              </a:rPr>
              <a:t>5.4e-05</a:t>
            </a:r>
            <a:r>
              <a:rPr lang="en-US" sz="2741" dirty="0">
                <a:solidFill>
                  <a:srgbClr val="000000"/>
                </a:solidFill>
                <a:latin typeface="Open Sauce SemiBold Bold"/>
              </a:rPr>
              <a:t>sales + </a:t>
            </a:r>
            <a:r>
              <a:rPr lang="en-US" sz="2741" dirty="0">
                <a:solidFill>
                  <a:srgbClr val="E46270"/>
                </a:solidFill>
                <a:latin typeface="Open Sauce SemiBold Bold"/>
              </a:rPr>
              <a:t>13.0313</a:t>
            </a:r>
            <a:r>
              <a:rPr lang="en-US" sz="2741" dirty="0">
                <a:solidFill>
                  <a:srgbClr val="000000"/>
                </a:solidFill>
                <a:latin typeface="Open Sauce SemiBold Bold"/>
              </a:rPr>
              <a:t> roe +</a:t>
            </a:r>
            <a:r>
              <a:rPr lang="en-US" sz="2741" dirty="0">
                <a:solidFill>
                  <a:srgbClr val="E46270"/>
                </a:solidFill>
                <a:latin typeface="Open Sauce SemiBold Bold"/>
              </a:rPr>
              <a:t> 0.6297</a:t>
            </a:r>
            <a:r>
              <a:rPr lang="en-US" sz="2741" dirty="0">
                <a:solidFill>
                  <a:srgbClr val="000000"/>
                </a:solidFill>
                <a:latin typeface="Open Sauce SemiBold Bold"/>
              </a:rPr>
              <a:t> </a:t>
            </a:r>
            <a:r>
              <a:rPr lang="en-US" sz="2741" dirty="0" err="1">
                <a:solidFill>
                  <a:srgbClr val="000000"/>
                </a:solidFill>
                <a:latin typeface="Open Sauce SemiBold Bold"/>
              </a:rPr>
              <a:t>ros</a:t>
            </a:r>
            <a:r>
              <a:rPr lang="en-US" sz="2741" dirty="0">
                <a:solidFill>
                  <a:srgbClr val="000000"/>
                </a:solidFill>
                <a:latin typeface="Open Sauce SemiBold Bold"/>
              </a:rPr>
              <a:t> + </a:t>
            </a:r>
            <a:r>
              <a:rPr lang="en-US" sz="2741" dirty="0">
                <a:solidFill>
                  <a:srgbClr val="E46270"/>
                </a:solidFill>
                <a:latin typeface="Open Sauce SemiBold Bold"/>
              </a:rPr>
              <a:t>199.6952</a:t>
            </a:r>
            <a:r>
              <a:rPr lang="en-US" sz="2741" dirty="0">
                <a:solidFill>
                  <a:srgbClr val="000000"/>
                </a:solidFill>
                <a:latin typeface="Open Sauce SemiBold Bold"/>
              </a:rPr>
              <a:t>Z1 + </a:t>
            </a:r>
            <a:r>
              <a:rPr lang="en-US" sz="2741" dirty="0">
                <a:solidFill>
                  <a:srgbClr val="E46270"/>
                </a:solidFill>
                <a:latin typeface="Open Sauce SemiBold Bold"/>
              </a:rPr>
              <a:t>360.1229</a:t>
            </a:r>
            <a:r>
              <a:rPr lang="en-US" sz="2741" dirty="0">
                <a:solidFill>
                  <a:srgbClr val="000000"/>
                </a:solidFill>
                <a:latin typeface="Open Sauce SemiBold Bold"/>
              </a:rPr>
              <a:t>Z2 + </a:t>
            </a:r>
            <a:r>
              <a:rPr lang="en-US" sz="2741" dirty="0">
                <a:solidFill>
                  <a:srgbClr val="E46270"/>
                </a:solidFill>
                <a:latin typeface="Open Sauce SemiBold Bold"/>
              </a:rPr>
              <a:t>350.4280</a:t>
            </a:r>
            <a:r>
              <a:rPr lang="en-US" sz="2741" dirty="0">
                <a:solidFill>
                  <a:srgbClr val="000000"/>
                </a:solidFill>
                <a:latin typeface="Open Sauce SemiBold Bold"/>
              </a:rPr>
              <a:t>Z3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300660"/>
            <a:ext cx="3320905" cy="64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47123"/>
            <a:chOff x="0" y="0"/>
            <a:chExt cx="6098754" cy="1016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8754" cy="1016166"/>
            </a:xfrm>
            <a:custGeom>
              <a:avLst/>
              <a:gdLst/>
              <a:ahLst/>
              <a:cxnLst/>
              <a:rect l="l" t="t" r="r" b="b"/>
              <a:pathLst>
                <a:path w="6098754" h="1016166">
                  <a:moveTo>
                    <a:pt x="0" y="0"/>
                  </a:moveTo>
                  <a:lnTo>
                    <a:pt x="6098754" y="0"/>
                  </a:lnTo>
                  <a:lnTo>
                    <a:pt x="6098754" y="1016166"/>
                  </a:lnTo>
                  <a:lnTo>
                    <a:pt x="0" y="101616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65" r="1665"/>
          <a:stretch>
            <a:fillRect/>
          </a:stretch>
        </p:blipFill>
        <p:spPr>
          <a:xfrm>
            <a:off x="11308605" y="3047123"/>
            <a:ext cx="10564155" cy="723987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26922" y="-1531560"/>
            <a:ext cx="17834157" cy="4197322"/>
            <a:chOff x="0" y="0"/>
            <a:chExt cx="23778875" cy="5596429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23778875" cy="1796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5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21359"/>
              <a:ext cx="23778875" cy="2875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23"/>
                </a:lnSpc>
              </a:pPr>
              <a:r>
                <a:rPr lang="en-US" sz="3882">
                  <a:solidFill>
                    <a:srgbClr val="FF8E4F"/>
                  </a:solidFill>
                  <a:latin typeface="Open Sauce Bold"/>
                </a:rPr>
                <a:t>State the requirements and objectives of the problem, develop research questions, propose a process - a diagram of research implementation.</a:t>
              </a:r>
            </a:p>
            <a:p>
              <a:pPr>
                <a:lnSpc>
                  <a:spcPts val="5823"/>
                </a:lnSpc>
              </a:pPr>
              <a:endParaRPr lang="en-US" sz="3882">
                <a:solidFill>
                  <a:srgbClr val="FF8E4F"/>
                </a:solidFill>
                <a:latin typeface="Open Sauce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7835" y="4290167"/>
            <a:ext cx="10200432" cy="469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3"/>
              </a:lnSpc>
            </a:pPr>
            <a:r>
              <a:rPr lang="en-US" sz="3774" dirty="0">
                <a:solidFill>
                  <a:srgbClr val="000000"/>
                </a:solidFill>
                <a:latin typeface="Open Sauce"/>
              </a:rPr>
              <a:t>-    How do these factors affect CEO compensation?</a:t>
            </a:r>
          </a:p>
          <a:p>
            <a:pPr>
              <a:lnSpc>
                <a:spcPts val="5283"/>
              </a:lnSpc>
            </a:pPr>
            <a:r>
              <a:rPr lang="en-US" sz="3600" dirty="0">
                <a:solidFill>
                  <a:srgbClr val="000000"/>
                </a:solidFill>
                <a:latin typeface="Open Sauce" panose="020B0604020202020204" charset="0"/>
              </a:rPr>
              <a:t>-    Which is the biggest impact factor?</a:t>
            </a:r>
          </a:p>
          <a:p>
            <a:pPr>
              <a:lnSpc>
                <a:spcPts val="5283"/>
              </a:lnSpc>
            </a:pPr>
            <a:r>
              <a:rPr lang="en-US" sz="3600" dirty="0">
                <a:solidFill>
                  <a:srgbClr val="000000"/>
                </a:solidFill>
                <a:latin typeface="Open Sauce" panose="020B0604020202020204" charset="0"/>
              </a:rPr>
              <a:t>-    How does the correlation of these factors affect remuneration?</a:t>
            </a:r>
          </a:p>
          <a:p>
            <a:pPr algn="l">
              <a:lnSpc>
                <a:spcPts val="5283"/>
              </a:lnSpc>
            </a:pPr>
            <a:r>
              <a:rPr lang="en-US" sz="3600" dirty="0">
                <a:solidFill>
                  <a:srgbClr val="000000"/>
                </a:solidFill>
                <a:latin typeface="Open Sauce" panose="020B0604020202020204" charset="0"/>
              </a:rPr>
              <a:t>-    Proposed process - research implementation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4" t="548" r="184"/>
          <a:stretch>
            <a:fillRect/>
          </a:stretch>
        </p:blipFill>
        <p:spPr>
          <a:xfrm>
            <a:off x="2019463" y="722408"/>
            <a:ext cx="13625324" cy="68917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6757" b="6757"/>
          <a:stretch>
            <a:fillRect/>
          </a:stretch>
        </p:blipFill>
        <p:spPr>
          <a:xfrm>
            <a:off x="2331338" y="7614136"/>
            <a:ext cx="13001576" cy="24029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797" y="204248"/>
            <a:ext cx="4193262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uce SemiBold Bold"/>
              </a:rPr>
              <a:t>Hypothesis review: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463" y="7734300"/>
            <a:ext cx="10961172" cy="1277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329" y="7859311"/>
            <a:ext cx="12259220" cy="1114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210" y="7923354"/>
            <a:ext cx="11515135" cy="1043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329" y="7659025"/>
            <a:ext cx="12306675" cy="1571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18731" y="1860732"/>
            <a:ext cx="13650537" cy="5657850"/>
            <a:chOff x="0" y="0"/>
            <a:chExt cx="4617589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7589" cy="1913890"/>
            </a:xfrm>
            <a:custGeom>
              <a:avLst/>
              <a:gdLst/>
              <a:ahLst/>
              <a:cxnLst/>
              <a:rect l="l" t="t" r="r" b="b"/>
              <a:pathLst>
                <a:path w="4617589" h="1913890">
                  <a:moveTo>
                    <a:pt x="0" y="0"/>
                  </a:moveTo>
                  <a:lnTo>
                    <a:pt x="4617589" y="0"/>
                  </a:lnTo>
                  <a:lnTo>
                    <a:pt x="4617589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96359" y="2357325"/>
            <a:ext cx="12495282" cy="406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89"/>
              </a:lnSpc>
            </a:pPr>
            <a:r>
              <a:rPr lang="en-US" sz="8744">
                <a:solidFill>
                  <a:srgbClr val="FFFAEF"/>
                </a:solidFill>
                <a:latin typeface="CS Gordon Serif"/>
              </a:rPr>
              <a:t>THANK FOR LISTENING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13445" y="8875439"/>
            <a:ext cx="18714889" cy="117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6"/>
              </a:lnSpc>
            </a:pPr>
            <a:r>
              <a:rPr lang="en-US" sz="10400" dirty="0">
                <a:solidFill>
                  <a:srgbClr val="E3D8D5"/>
                </a:solidFill>
                <a:latin typeface="Sacramento"/>
              </a:rPr>
              <a:t>Do you have any 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676" y="6795905"/>
            <a:ext cx="18018648" cy="137676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76" y="453843"/>
            <a:ext cx="9616373" cy="4689657"/>
            <a:chOff x="0" y="0"/>
            <a:chExt cx="3252946" cy="15863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2946" cy="1586378"/>
            </a:xfrm>
            <a:custGeom>
              <a:avLst/>
              <a:gdLst/>
              <a:ahLst/>
              <a:cxnLst/>
              <a:rect l="l" t="t" r="r" b="b"/>
              <a:pathLst>
                <a:path w="3252946" h="1586378">
                  <a:moveTo>
                    <a:pt x="0" y="0"/>
                  </a:moveTo>
                  <a:lnTo>
                    <a:pt x="3252946" y="0"/>
                  </a:lnTo>
                  <a:lnTo>
                    <a:pt x="3252946" y="1586378"/>
                  </a:lnTo>
                  <a:lnTo>
                    <a:pt x="0" y="1586378"/>
                  </a:lnTo>
                  <a:close/>
                </a:path>
              </a:pathLst>
            </a:custGeom>
            <a:solidFill>
              <a:srgbClr val="393939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>
            <a:off x="9990990" y="0"/>
            <a:ext cx="8783409" cy="583730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9616" y="1298194"/>
            <a:ext cx="8824384" cy="289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3"/>
              </a:lnSpc>
            </a:pPr>
            <a:r>
              <a:rPr lang="en-US" sz="5495" dirty="0">
                <a:solidFill>
                  <a:srgbClr val="FFFFFF"/>
                </a:solidFill>
                <a:latin typeface="Open Sauce"/>
              </a:rPr>
              <a:t>3. Propose a processing </a:t>
            </a:r>
            <a:r>
              <a:rPr lang="en-US" sz="5495" dirty="0" smtClean="0">
                <a:solidFill>
                  <a:srgbClr val="FFFFFF"/>
                </a:solidFill>
                <a:latin typeface="Open Sauce"/>
              </a:rPr>
              <a:t>diagram </a:t>
            </a:r>
            <a:r>
              <a:rPr lang="en-US" sz="5495" dirty="0">
                <a:solidFill>
                  <a:srgbClr val="FFFFFF"/>
                </a:solidFill>
                <a:latin typeface="Open Sauce"/>
              </a:rPr>
              <a:t>of research implementation on salary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30674" y="8481683"/>
            <a:ext cx="4974550" cy="47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1">
                <a:solidFill>
                  <a:srgbClr val="FFFFFF"/>
                </a:solidFill>
                <a:latin typeface="Open Sauce Bold"/>
              </a:rPr>
              <a:t>Figure 1: Processing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44341" y="1408301"/>
            <a:ext cx="13509923" cy="24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8E4F"/>
                </a:solidFill>
                <a:latin typeface="Open Sauce SemiBold Bold"/>
              </a:rPr>
              <a:t>Definition of Metrics/Variables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320282" y="5143500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00400" y="7506044"/>
            <a:ext cx="17487201" cy="231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</a:rPr>
              <a:t>What is the correlation between each independent variable and the dependent variable?</a:t>
            </a:r>
          </a:p>
          <a:p>
            <a:pPr marL="561341" lvl="1" indent="-280670">
              <a:lnSpc>
                <a:spcPts val="468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uce" panose="020B0604020202020204" charset="0"/>
              </a:rPr>
              <a:t>Does the type of company have any effect on CEO compensation?</a:t>
            </a:r>
          </a:p>
          <a:p>
            <a:pPr>
              <a:lnSpc>
                <a:spcPts val="4680"/>
              </a:lnSpc>
            </a:pPr>
            <a:endParaRPr lang="en-US" sz="12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680"/>
              </a:lnSpc>
            </a:pPr>
            <a:endParaRPr lang="en-US" sz="12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2923" y="5518785"/>
            <a:ext cx="17324678" cy="17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828282"/>
                </a:solidFill>
                <a:latin typeface="Open Sauce SemiBold Bold"/>
              </a:rPr>
              <a:t>Identify specific questions from the research question posed.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1891</Words>
  <Application>Microsoft Office PowerPoint</Application>
  <PresentationFormat>Custom</PresentationFormat>
  <Paragraphs>171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9" baseType="lpstr">
      <vt:lpstr>Arial</vt:lpstr>
      <vt:lpstr>Open Sauce SemiBold Bold</vt:lpstr>
      <vt:lpstr>Open Sans Light</vt:lpstr>
      <vt:lpstr>Open Sauce Italics</vt:lpstr>
      <vt:lpstr>CS Gordon Serif</vt:lpstr>
      <vt:lpstr>Sacramento</vt:lpstr>
      <vt:lpstr>Open Sauce Light</vt:lpstr>
      <vt:lpstr>DejaVu Serif Bold</vt:lpstr>
      <vt:lpstr>Calibri</vt:lpstr>
      <vt:lpstr>Open Sauce</vt:lpstr>
      <vt:lpstr>Open Sauce Bold</vt:lpstr>
      <vt:lpstr>Noto Sans Bold</vt:lpstr>
      <vt:lpstr>CS Gordon Serif Bold</vt:lpstr>
      <vt:lpstr>Noto Sans</vt:lpstr>
      <vt:lpstr>Open Sauce Light Bold</vt:lpstr>
      <vt:lpstr>Times New Roman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PTDL</dc:title>
  <cp:lastModifiedBy>Admin</cp:lastModifiedBy>
  <cp:revision>8</cp:revision>
  <dcterms:created xsi:type="dcterms:W3CDTF">2006-08-16T00:00:00Z</dcterms:created>
  <dcterms:modified xsi:type="dcterms:W3CDTF">2021-11-23T05:09:52Z</dcterms:modified>
  <dc:identifier>DAEwACAma0w</dc:identifier>
</cp:coreProperties>
</file>